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4.xml" ContentType="application/vnd.openxmlformats-officedocument.presentationml.notesSlide+xml"/>
  <Override PartName="/ppt/tags/tag84.xml" ContentType="application/vnd.openxmlformats-officedocument.presentationml.tags+xml"/>
  <Override PartName="/ppt/notesSlides/notesSlide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98.xml" ContentType="application/vnd.openxmlformats-officedocument.presentationml.tags+xml"/>
  <Override PartName="/ppt/notesSlides/notesSlide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tags/tag183.xml" ContentType="application/vnd.openxmlformats-officedocument.presentationml.tags+xml"/>
  <Override PartName="/ppt/notesSlides/notesSlide12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3.xml" ContentType="application/vnd.openxmlformats-officedocument.presentationml.notesSlide+xml"/>
  <Override PartName="/ppt/tags/tag186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5.xml" ContentType="application/vnd.openxmlformats-officedocument.presentationml.notesSlide+xml"/>
  <Override PartName="/ppt/tags/tag189.xml" ContentType="application/vnd.openxmlformats-officedocument.presentationml.tags+xml"/>
  <Override PartName="/ppt/notesSlides/notesSlide16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7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8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9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20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21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43"/>
  </p:notesMasterIdLst>
  <p:handoutMasterIdLst>
    <p:handoutMasterId r:id="rId44"/>
  </p:handoutMasterIdLst>
  <p:sldIdLst>
    <p:sldId id="271" r:id="rId6"/>
    <p:sldId id="284" r:id="rId7"/>
    <p:sldId id="285" r:id="rId8"/>
    <p:sldId id="286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12" r:id="rId17"/>
    <p:sldId id="305" r:id="rId18"/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306" r:id="rId27"/>
    <p:sldId id="289" r:id="rId28"/>
    <p:sldId id="313" r:id="rId29"/>
    <p:sldId id="314" r:id="rId30"/>
    <p:sldId id="307" r:id="rId31"/>
    <p:sldId id="290" r:id="rId32"/>
    <p:sldId id="308" r:id="rId33"/>
    <p:sldId id="291" r:id="rId34"/>
    <p:sldId id="309" r:id="rId35"/>
    <p:sldId id="292" r:id="rId36"/>
    <p:sldId id="310" r:id="rId37"/>
    <p:sldId id="311" r:id="rId38"/>
    <p:sldId id="293" r:id="rId39"/>
    <p:sldId id="294" r:id="rId40"/>
    <p:sldId id="315" r:id="rId41"/>
    <p:sldId id="296" r:id="rId42"/>
  </p:sldIdLst>
  <p:sldSz cx="12192000" cy="6858000"/>
  <p:notesSz cx="6797675" cy="9926638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D9A25DEB-D0D5-4A89-B370-02564A4E95E7}">
          <p14:sldIdLst>
            <p14:sldId id="271"/>
          </p14:sldIdLst>
        </p14:section>
        <p14:section name="Content / agenda slide" id="{B2D49DD4-5508-4B31-9F03-D15F56E85690}">
          <p14:sldIdLst>
            <p14:sldId id="284"/>
            <p14:sldId id="285"/>
            <p14:sldId id="286"/>
            <p14:sldId id="298"/>
            <p14:sldId id="299"/>
            <p14:sldId id="300"/>
            <p14:sldId id="301"/>
            <p14:sldId id="302"/>
            <p14:sldId id="303"/>
            <p14:sldId id="304"/>
            <p14:sldId id="312"/>
            <p14:sldId id="305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306"/>
            <p14:sldId id="289"/>
            <p14:sldId id="313"/>
            <p14:sldId id="314"/>
            <p14:sldId id="307"/>
            <p14:sldId id="290"/>
            <p14:sldId id="308"/>
            <p14:sldId id="291"/>
            <p14:sldId id="309"/>
            <p14:sldId id="292"/>
            <p14:sldId id="310"/>
            <p14:sldId id="311"/>
            <p14:sldId id="293"/>
            <p14:sldId id="294"/>
            <p14:sldId id="315"/>
            <p14:sldId id="296"/>
          </p14:sldIdLst>
        </p14:section>
        <p14:section name="Divider slides" id="{0585301E-2F9B-425E-920B-E8B9B7F4491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698">
          <p15:clr>
            <a:srgbClr val="A4A3A4"/>
          </p15:clr>
        </p15:guide>
        <p15:guide id="2" pos="3952">
          <p15:clr>
            <a:srgbClr val="A4A3A4"/>
          </p15:clr>
        </p15:guide>
        <p15:guide id="3" pos="7344">
          <p15:clr>
            <a:srgbClr val="A4A3A4"/>
          </p15:clr>
        </p15:guide>
        <p15:guide id="4" orient="horz" pos="3703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orient="horz" pos="2206">
          <p15:clr>
            <a:srgbClr val="A4A3A4"/>
          </p15:clr>
        </p15:guide>
        <p15:guide id="7" orient="horz" pos="889">
          <p15:clr>
            <a:srgbClr val="A4A3A4"/>
          </p15:clr>
        </p15:guide>
        <p15:guide id="8" orient="horz" pos="409">
          <p15:clr>
            <a:srgbClr val="A4A3A4"/>
          </p15:clr>
        </p15:guide>
        <p15:guide id="9" orient="horz" pos="210">
          <p15:clr>
            <a:srgbClr val="A4A3A4"/>
          </p15:clr>
        </p15:guide>
        <p15:guide id="10" pos="3942">
          <p15:clr>
            <a:srgbClr val="A4A3A4"/>
          </p15:clr>
        </p15:guide>
        <p15:guide id="11" pos="7341">
          <p15:clr>
            <a:srgbClr val="A4A3A4"/>
          </p15:clr>
        </p15:guide>
        <p15:guide id="12" pos="339">
          <p15:clr>
            <a:srgbClr val="A4A3A4"/>
          </p15:clr>
        </p15:guide>
        <p15:guide id="13" pos="3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gorski, Nicole (E CC W)" initials="SN(CW" lastIdx="9" clrIdx="0"/>
  <p:cmAuthor id="1" name="Petersen, Sanne Frimor (WP CC IC)" initials="SP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4" autoAdjust="0"/>
    <p:restoredTop sz="96854" autoAdjust="0"/>
  </p:normalViewPr>
  <p:slideViewPr>
    <p:cSldViewPr snapToGrid="0" showGuides="1">
      <p:cViewPr varScale="1">
        <p:scale>
          <a:sx n="87" d="100"/>
          <a:sy n="87" d="100"/>
        </p:scale>
        <p:origin x="858" y="84"/>
      </p:cViewPr>
      <p:guideLst>
        <p:guide orient="horz" pos="3698"/>
        <p:guide pos="3952"/>
        <p:guide pos="7344"/>
        <p:guide orient="horz" pos="3703"/>
        <p:guide orient="horz" pos="2387"/>
        <p:guide orient="horz" pos="2206"/>
        <p:guide orient="horz" pos="889"/>
        <p:guide orient="horz" pos="409"/>
        <p:guide orient="horz" pos="210"/>
        <p:guide pos="3942"/>
        <p:guide pos="7341"/>
        <p:guide pos="339"/>
        <p:guide pos="3760"/>
      </p:guideLst>
    </p:cSldViewPr>
  </p:slideViewPr>
  <p:outlineViewPr>
    <p:cViewPr>
      <p:scale>
        <a:sx n="33" d="100"/>
        <a:sy n="33" d="100"/>
      </p:scale>
      <p:origin x="0" y="-27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186"/>
    </p:cViewPr>
  </p:sorterViewPr>
  <p:notesViewPr>
    <p:cSldViewPr snapToGrid="0" showGuides="1">
      <p:cViewPr>
        <p:scale>
          <a:sx n="125" d="100"/>
          <a:sy n="125" d="100"/>
        </p:scale>
        <p:origin x="-2598" y="1242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melkjaer, Pia Butzkowsky" userId="S::pia.simmelkjaer@siemens-energy.com::1f5f99e3-7b7b-4f3e-8317-7ce82ebeed46" providerId="AD" clId="Web-{327CF503-2032-1284-90B8-E8B0B12F0EC2}"/>
    <pc:docChg chg="mod">
      <pc:chgData name="Simmelkjaer, Pia Butzkowsky" userId="S::pia.simmelkjaer@siemens-energy.com::1f5f99e3-7b7b-4f3e-8317-7ce82ebeed46" providerId="AD" clId="Web-{327CF503-2032-1284-90B8-E8B0B12F0EC2}" dt="2026-04-13T11:28:53.698" v="0" actId="33475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Medlemmer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Marts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2114</c:v>
                </c:pt>
                <c:pt idx="1">
                  <c:v>2116</c:v>
                </c:pt>
                <c:pt idx="2">
                  <c:v>2147</c:v>
                </c:pt>
                <c:pt idx="3">
                  <c:v>2150</c:v>
                </c:pt>
                <c:pt idx="4">
                  <c:v>2157</c:v>
                </c:pt>
                <c:pt idx="5">
                  <c:v>2152</c:v>
                </c:pt>
                <c:pt idx="6">
                  <c:v>2147</c:v>
                </c:pt>
                <c:pt idx="7">
                  <c:v>2147</c:v>
                </c:pt>
                <c:pt idx="8">
                  <c:v>2173</c:v>
                </c:pt>
                <c:pt idx="9">
                  <c:v>2169</c:v>
                </c:pt>
                <c:pt idx="10">
                  <c:v>2072</c:v>
                </c:pt>
                <c:pt idx="11">
                  <c:v>2072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E-4951-944D-23964DEEB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1541960"/>
        <c:axId val="1221550816"/>
      </c:barChart>
      <c:catAx>
        <c:axId val="122154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550816"/>
        <c:crosses val="autoZero"/>
        <c:auto val="1"/>
        <c:lblAlgn val="ctr"/>
        <c:lblOffset val="100"/>
        <c:noMultiLvlLbl val="0"/>
      </c:catAx>
      <c:valAx>
        <c:axId val="122155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54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E-4951-944D-23964DEEB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1541960"/>
        <c:axId val="1221550816"/>
      </c:barChart>
      <c:catAx>
        <c:axId val="122154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550816"/>
        <c:crosses val="autoZero"/>
        <c:auto val="1"/>
        <c:lblAlgn val="ctr"/>
        <c:lblOffset val="100"/>
        <c:noMultiLvlLbl val="0"/>
      </c:catAx>
      <c:valAx>
        <c:axId val="1221550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2154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Kun medlem</c:v>
                </c:pt>
                <c:pt idx="1">
                  <c:v>Medlem med barn</c:v>
                </c:pt>
                <c:pt idx="2">
                  <c:v>Med partner</c:v>
                </c:pt>
                <c:pt idx="3">
                  <c:v>Famile</c:v>
                </c:pt>
                <c:pt idx="4">
                  <c:v>Special Familie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</c:v>
                </c:pt>
                <c:pt idx="1">
                  <c:v>1</c:v>
                </c:pt>
                <c:pt idx="2">
                  <c:v>32</c:v>
                </c:pt>
                <c:pt idx="3">
                  <c:v>24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DF-42E6-959B-D97877FF8C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Kun medlem</c:v>
                </c:pt>
                <c:pt idx="1">
                  <c:v>Medlem med barn</c:v>
                </c:pt>
                <c:pt idx="2">
                  <c:v>Med partner</c:v>
                </c:pt>
                <c:pt idx="3">
                  <c:v>Famile</c:v>
                </c:pt>
                <c:pt idx="4">
                  <c:v>Special Familie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</c:v>
                </c:pt>
                <c:pt idx="1">
                  <c:v>2</c:v>
                </c:pt>
                <c:pt idx="2">
                  <c:v>42</c:v>
                </c:pt>
                <c:pt idx="3">
                  <c:v>33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DF-42E6-959B-D97877FF8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5811424"/>
        <c:axId val="655811752"/>
      </c:barChart>
      <c:catAx>
        <c:axId val="65581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11752"/>
        <c:crosses val="autoZero"/>
        <c:auto val="1"/>
        <c:lblAlgn val="ctr"/>
        <c:lblOffset val="100"/>
        <c:noMultiLvlLbl val="0"/>
      </c:catAx>
      <c:valAx>
        <c:axId val="655811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1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Kultur </c:v>
                </c:pt>
                <c:pt idx="1">
                  <c:v>Familie</c:v>
                </c:pt>
                <c:pt idx="2">
                  <c:v>Sport tilskuer</c:v>
                </c:pt>
                <c:pt idx="3">
                  <c:v>Action / Spa</c:v>
                </c:pt>
                <c:pt idx="4">
                  <c:v>Mad / Drikke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13</c:v>
                </c:pt>
                <c:pt idx="2">
                  <c:v>6</c:v>
                </c:pt>
                <c:pt idx="3">
                  <c:v>41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CF-4AB9-9F86-DF310127CA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 partner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Kultur </c:v>
                </c:pt>
                <c:pt idx="1">
                  <c:v>Familie</c:v>
                </c:pt>
                <c:pt idx="2">
                  <c:v>Sport tilskuer</c:v>
                </c:pt>
                <c:pt idx="3">
                  <c:v>Action / Spa</c:v>
                </c:pt>
                <c:pt idx="4">
                  <c:v>Mad / Drikke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23</c:v>
                </c:pt>
                <c:pt idx="3">
                  <c:v>6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CF-4AB9-9F86-DF310127CA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Kultur </c:v>
                </c:pt>
                <c:pt idx="1">
                  <c:v>Familie</c:v>
                </c:pt>
                <c:pt idx="2">
                  <c:v>Sport tilskuer</c:v>
                </c:pt>
                <c:pt idx="3">
                  <c:v>Action / Spa</c:v>
                </c:pt>
                <c:pt idx="4">
                  <c:v>Mad / Drikke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13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CF-4AB9-9F86-DF310127C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648184"/>
        <c:axId val="465648512"/>
      </c:barChart>
      <c:catAx>
        <c:axId val="46564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648512"/>
        <c:crosses val="autoZero"/>
        <c:auto val="1"/>
        <c:lblAlgn val="ctr"/>
        <c:lblOffset val="100"/>
        <c:noMultiLvlLbl val="0"/>
      </c:catAx>
      <c:valAx>
        <c:axId val="46564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648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52663165791448"/>
          <c:y val="3.3226837060702875E-2"/>
          <c:w val="0.87396849212303074"/>
          <c:h val="0.933546325878594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8.289572393098274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887-4855-9042-F3BA8B0A585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1848</c:v>
                </c:pt>
                <c:pt idx="1">
                  <c:v>2126</c:v>
                </c:pt>
                <c:pt idx="2">
                  <c:v>-278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87-4855-9042-F3BA8B0A585A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0.12753188297074269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887-4855-9042-F3BA8B0A585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Sheet1!$A$2:$C$2</c:f>
              <c:numCache>
                <c:formatCode>General</c:formatCode>
                <c:ptCount val="3"/>
                <c:pt idx="0">
                  <c:v>1782.375</c:v>
                </c:pt>
                <c:pt idx="1">
                  <c:v>2235.8209999999999</c:v>
                </c:pt>
                <c:pt idx="2">
                  <c:v>-453.44599999999991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87-4855-9042-F3BA8B0A5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94328160"/>
        <c:axId val="1"/>
      </c:barChart>
      <c:catAx>
        <c:axId val="99432816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235.8209999999999"/>
          <c:min val="-453.44599999999991"/>
        </c:scaling>
        <c:delete val="1"/>
        <c:axPos val="t"/>
        <c:numFmt formatCode="General" sourceLinked="1"/>
        <c:majorTickMark val="out"/>
        <c:minorTickMark val="none"/>
        <c:tickLblPos val="nextTo"/>
        <c:crossAx val="9943281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03983949555747E-2"/>
          <c:y val="6.8511198945981552E-2"/>
          <c:w val="0.97019203210088856"/>
          <c:h val="0.8629776021080369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028985507246376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7FB-40AD-8674-2DD00BFEF445}"/>
                </c:ext>
              </c:extLst>
            </c:dLbl>
            <c:dLbl>
              <c:idx val="1"/>
              <c:layout>
                <c:manualLayout>
                  <c:x val="0"/>
                  <c:y val="-0.3320158102766798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7FB-40AD-8674-2DD00BFEF4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347.37099999999998</c:v>
                </c:pt>
                <c:pt idx="1">
                  <c:v>832.34400000000005</c:v>
                </c:pt>
                <c:pt idx="2">
                  <c:v>1211.8599999999999</c:v>
                </c:pt>
                <c:pt idx="3">
                  <c:v>1605.999</c:v>
                </c:pt>
                <c:pt idx="4">
                  <c:v>1152.5530000000001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FB-40AD-8674-2DD00BFEF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06679136"/>
        <c:axId val="1"/>
      </c:barChart>
      <c:catAx>
        <c:axId val="10066791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05.99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066791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62384775498066E-2"/>
          <c:y val="7.6470588235294124E-2"/>
          <c:w val="0.96907523044900379"/>
          <c:h val="0.847058823529411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2288.904</c:v>
                </c:pt>
                <c:pt idx="1">
                  <c:v>1951.1310000000001</c:v>
                </c:pt>
                <c:pt idx="2">
                  <c:v>1379.1120000000001</c:v>
                </c:pt>
                <c:pt idx="3">
                  <c:v>2156.6509999999998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8F-4074-8C46-277CE803D86D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0"/>
                  <c:y val="-7.352941176470588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58F-4074-8C46-277CE803D86D}"/>
                </c:ext>
              </c:extLst>
            </c:dLbl>
            <c:dLbl>
              <c:idx val="3"/>
              <c:layout>
                <c:manualLayout>
                  <c:x val="0"/>
                  <c:y val="2.941176470588235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58F-4074-8C46-277CE803D8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1391.424</c:v>
                </c:pt>
                <c:pt idx="1">
                  <c:v>1054.3979999999999</c:v>
                </c:pt>
                <c:pt idx="2">
                  <c:v>107.42700000000001</c:v>
                </c:pt>
                <c:pt idx="3">
                  <c:v>79.17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8F-4074-8C46-277CE803D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00402992"/>
        <c:axId val="1"/>
      </c:barChart>
      <c:catAx>
        <c:axId val="9004029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288.90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004029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355971896955503E-2"/>
          <c:y val="6.8511198945981552E-2"/>
          <c:w val="0.95128805620608903"/>
          <c:h val="0.8629776021080369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0"/>
                  <c:y val="-0.2437417654808959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E8F-4CA1-ADCA-3BE4F4D94E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1605.999</c:v>
                </c:pt>
                <c:pt idx="1">
                  <c:v>1152.5530000000001</c:v>
                </c:pt>
                <c:pt idx="2">
                  <c:v>496.553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8F-4CA1-ADCA-3BE4F4D94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48331640"/>
        <c:axId val="1"/>
      </c:barChart>
      <c:catAx>
        <c:axId val="9483316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05.99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83316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74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A086C-B616-4B0D-A7AA-E48C1FEB8AA6}" type="datetimeFigureOut">
              <a:rPr lang="en-US" smtClean="0"/>
              <a:t>Resultat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9776B-B2D8-46C8-9A32-59F673B47F74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1988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98D44-6B5F-46F2-9D01-C2425732654F}" type="datetimeFigureOut">
              <a:rPr lang="da-DK" smtClean="0"/>
              <a:t>13-04-2026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9233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7CB4E-B5C6-4A1E-9330-2A5FF13B8186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836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8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</a:t>
            </a:fld>
            <a:endParaRPr lang="da-DK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>
          <a:xfrm>
            <a:off x="679768" y="4777194"/>
            <a:ext cx="5438140" cy="184666"/>
          </a:xfrm>
        </p:spPr>
        <p:txBody>
          <a:bodyPr/>
          <a:lstStyle/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647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r>
              <a:rPr lang="da-DK" dirty="0"/>
              <a:t>Kun 3,7% af udgifter på andet end events og aktiviteter</a:t>
            </a:r>
          </a:p>
          <a:p>
            <a:r>
              <a:rPr lang="da-DK" dirty="0"/>
              <a:t>Husk at under events og aktiviteter ligger der: eventomkostninger inkl. deltagers egenbetaling, SGRE julefrokost tilskud + MB omkostninger, </a:t>
            </a:r>
            <a:r>
              <a:rPr lang="da-DK" dirty="0" err="1"/>
              <a:t>eventmakeraften</a:t>
            </a:r>
            <a:r>
              <a:rPr lang="da-DK"/>
              <a:t>, generalforsamling.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0750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0139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7405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5130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9897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3586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1476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390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4556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109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4808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1038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7756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927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354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292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413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7CB4E-B5C6-4A1E-9330-2A5FF13B818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>
          <a:xfrm>
            <a:off x="679768" y="4777194"/>
            <a:ext cx="5438140" cy="184666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03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5461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314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r>
              <a:rPr lang="da-DK" dirty="0"/>
              <a:t>Vi har egentlig </a:t>
            </a:r>
            <a:r>
              <a:rPr lang="da-DK" dirty="0" err="1"/>
              <a:t>remt</a:t>
            </a:r>
            <a:r>
              <a:rPr lang="da-DK" dirty="0"/>
              <a:t> vores budget meget godt</a:t>
            </a:r>
          </a:p>
          <a:p>
            <a:r>
              <a:rPr lang="da-DK" dirty="0"/>
              <a:t>For første gang er det lykkedes at komme ned med egenkapital</a:t>
            </a:r>
          </a:p>
          <a:p>
            <a:r>
              <a:rPr lang="da-DK" dirty="0"/>
              <a:t>Som sådan har vi altså på en god måde brugt flere penge end vi troede vi kunne (på events)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47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0.xml"/><Relationship Id="rId7" Type="http://schemas.openxmlformats.org/officeDocument/2006/relationships/image" Target="../media/image8.jp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tags" Target="../tags/tag43.xml"/><Relationship Id="rId7" Type="http://schemas.openxmlformats.org/officeDocument/2006/relationships/image" Target="../media/image2.em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5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9.xml"/><Relationship Id="rId7" Type="http://schemas.openxmlformats.org/officeDocument/2006/relationships/image" Target="../media/image8.jp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tags" Target="../tags/tag52.xml"/><Relationship Id="rId7" Type="http://schemas.openxmlformats.org/officeDocument/2006/relationships/image" Target="../media/image2.emf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5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9.xml"/><Relationship Id="rId7" Type="http://schemas.openxmlformats.org/officeDocument/2006/relationships/image" Target="../media/image3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image" Target="../media/image2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2.xml"/><Relationship Id="rId7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5.xml"/><Relationship Id="rId7" Type="http://schemas.openxmlformats.org/officeDocument/2006/relationships/image" Target="../media/image2.emf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8.xml"/><Relationship Id="rId7" Type="http://schemas.openxmlformats.org/officeDocument/2006/relationships/image" Target="../media/image2.emf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9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[Pattern 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7247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ECABC12-4EB8-4DCD-90F7-984F72ABEB5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87648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367712" cy="615553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da-DK" noProof="0"/>
              <a:t>Click here to edit master format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988" y="5306096"/>
            <a:ext cx="8367712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a-DK" noProof="0"/>
              <a:t>Click here to edit sub-master format</a:t>
            </a:r>
            <a:endParaRPr lang="da-DK" noProof="0" dirty="0"/>
          </a:p>
        </p:txBody>
      </p:sp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84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DC8C73E-E8EB-494A-B11F-82ECF7BF69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724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DC8C73E-E8EB-494A-B11F-82ECF7BF69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64664FF-0A39-4D9D-943B-183A3CEEC01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ltGray">
          <a:xfrm>
            <a:off x="0" y="1412875"/>
            <a:ext cx="12192000" cy="446405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Click icon to add picture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Click here to edit master format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8163" y="2009104"/>
            <a:ext cx="8461375" cy="3348508"/>
          </a:xfrm>
        </p:spPr>
        <p:txBody>
          <a:bodyPr rIns="1800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/>
              <a:t>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  <a:endParaRPr lang="da-DK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926733-E80D-4F3D-99D1-F6E2C0A0D45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058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4047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D1DA5FF-BFC7-4B2B-B732-4E5AC27305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5876924"/>
          </a:xfrm>
          <a:solidFill>
            <a:schemeClr val="bg2"/>
          </a:solidFill>
        </p:spPr>
        <p:txBody>
          <a:bodyPr/>
          <a:lstStyle/>
          <a:p>
            <a:r>
              <a:rPr lang="da-DK"/>
              <a:t>Click icon to add picture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988" y="1412875"/>
            <a:ext cx="8464550" cy="3944737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 spc="-50" baseline="0">
                <a:solidFill>
                  <a:schemeClr val="tx2"/>
                </a:solidFill>
              </a:defRPr>
            </a:lvl1pPr>
            <a:lvl2pPr marL="257175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tx2"/>
                </a:solidFill>
              </a:defRPr>
            </a:lvl2pPr>
            <a:lvl3pPr marL="541338" indent="-27146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tx2"/>
                </a:solidFill>
              </a:defRPr>
            </a:lvl3pPr>
            <a:lvl4pPr marL="798513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055688" indent="-2444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/>
              <a:t>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58201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2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  <a:endParaRPr lang="da-DK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3723B-525C-4593-81E2-F14F9DF105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05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Full Image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5C979BC-DE9E-40B9-95AD-E8C798A89B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7464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5C979BC-DE9E-40B9-95AD-E8C798A89B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AA9324C-55CD-46DC-84A7-50F3D5732F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988" y="1412875"/>
            <a:ext cx="8464550" cy="4464049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 spc="-50" baseline="0">
                <a:solidFill>
                  <a:schemeClr val="tx2"/>
                </a:solidFill>
              </a:defRPr>
            </a:lvl1pPr>
            <a:lvl2pPr marL="257175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tx2"/>
                </a:solidFill>
              </a:defRPr>
            </a:lvl2pPr>
            <a:lvl3pPr marL="541338" indent="-27146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tx2"/>
                </a:solidFill>
              </a:defRPr>
            </a:lvl3pPr>
            <a:lvl4pPr marL="798513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055688" indent="-2444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/>
              <a:t>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2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  <a:endParaRPr lang="da-DK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53" name="Gruppieren 52"/>
          <p:cNvGrpSpPr/>
          <p:nvPr userDrawn="1"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54" name="Gerade Verbindung 53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3" t="36162" r="11023" b="14141"/>
          <a:stretch/>
        </p:blipFill>
        <p:spPr>
          <a:xfrm>
            <a:off x="-1777364" y="4251325"/>
            <a:ext cx="1451000" cy="1518920"/>
          </a:xfrm>
          <a:prstGeom prst="rect">
            <a:avLst/>
          </a:prstGeom>
        </p:spPr>
      </p:pic>
      <p:sp>
        <p:nvSpPr>
          <p:cNvPr id="31" name="Abgerundetes Rechteck 30"/>
          <p:cNvSpPr/>
          <p:nvPr userDrawn="1"/>
        </p:nvSpPr>
        <p:spPr bwMode="gray">
          <a:xfrm>
            <a:off x="-1776412" y="2559051"/>
            <a:ext cx="1452562" cy="15929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Right-click this background area, choose ‘Format Background…’ and </a:t>
            </a:r>
            <a:br>
              <a:rPr lang="da-DK" sz="1000"/>
            </a:br>
            <a:r>
              <a:rPr lang="da-DK" sz="1000"/>
              <a:t>fill the background with picture from </a:t>
            </a:r>
            <a:br>
              <a:rPr lang="da-DK" sz="1000"/>
            </a:br>
            <a:r>
              <a:rPr lang="da-DK" sz="1000"/>
              <a:t>file, ensuring that </a:t>
            </a:r>
            <a:br>
              <a:rPr lang="da-DK" sz="1000"/>
            </a:br>
            <a:r>
              <a:rPr lang="da-DK" sz="1000"/>
              <a:t>this is the correct </a:t>
            </a:r>
            <a:br>
              <a:rPr lang="da-DK" sz="1000"/>
            </a:br>
            <a:r>
              <a:rPr lang="da-DK" sz="1000"/>
              <a:t>16:9</a:t>
            </a:r>
            <a:r>
              <a:rPr lang="da-DK" sz="1000" baseline="0"/>
              <a:t> proportion</a:t>
            </a:r>
            <a:endParaRPr lang="da-DK" sz="1000" dirty="0"/>
          </a:p>
        </p:txBody>
      </p:sp>
      <p:pic>
        <p:nvPicPr>
          <p:cNvPr id="32" name="Picture 13"/>
          <p:cNvPicPr>
            <a:picLocks noChangeAspect="1"/>
          </p:cNvPicPr>
          <p:nvPr userDrawn="1"/>
        </p:nvPicPr>
        <p:blipFill>
          <a:blip r:embed="rId8">
            <a:lum bright="-100000"/>
          </a:blip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4F6A45A-0970-4EBA-B086-9F9FEFF12E0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8597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ver Full Ima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AC76306-9D1B-4410-8009-B2A0D633E2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1946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AC76306-9D1B-4410-8009-B2A0D633E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69DC4B7-17EE-44A2-B9E0-3E74F6AB22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988" y="1412875"/>
            <a:ext cx="8464550" cy="4464050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 spc="-50" baseline="0">
                <a:solidFill>
                  <a:schemeClr val="bg1"/>
                </a:solidFill>
              </a:defRPr>
            </a:lvl1pPr>
            <a:lvl2pPr marL="257175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bg1"/>
                </a:solidFill>
              </a:defRPr>
            </a:lvl2pPr>
            <a:lvl3pPr marL="541338" indent="-27146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bg1"/>
                </a:solidFill>
              </a:defRPr>
            </a:lvl3pPr>
            <a:lvl4pPr marL="798513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055688" indent="-2444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bg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  <a:endParaRPr lang="da-DK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5D9B90-38D2-4E45-96DD-D92E9D2EA7D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Box 20"/>
          <p:cNvSpPr txBox="1"/>
          <p:nvPr userDrawn="1"/>
        </p:nvSpPr>
        <p:spPr>
          <a:xfrm>
            <a:off x="537370" y="6350330"/>
            <a:ext cx="27630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0">
                <a:solidFill>
                  <a:schemeClr val="bg1"/>
                </a:solidFill>
              </a:rPr>
              <a:t>© Siemens Gamesa Renewable Energy S.A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20498" y="6347155"/>
            <a:ext cx="5513389" cy="15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0">
                <a:solidFill>
                  <a:schemeClr val="bg1"/>
                </a:solidFill>
              </a:rPr>
              <a:t>Creator Name | Department</a:t>
            </a:r>
            <a:endParaRPr lang="da-DK" b="0" dirty="0">
              <a:solidFill>
                <a:schemeClr val="bg1"/>
              </a:solidFill>
            </a:endParaRPr>
          </a:p>
        </p:txBody>
      </p:sp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7">
            <a:lum bright="100000"/>
          </a:blip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grpSp>
        <p:nvGrpSpPr>
          <p:cNvPr id="53" name="Gruppieren 52"/>
          <p:cNvGrpSpPr/>
          <p:nvPr userDrawn="1"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54" name="Gerade Verbindung 53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Abgerundetes Rechteck 32"/>
          <p:cNvSpPr/>
          <p:nvPr userDrawn="1"/>
        </p:nvSpPr>
        <p:spPr bwMode="gray">
          <a:xfrm>
            <a:off x="-1776412" y="6050661"/>
            <a:ext cx="1452562" cy="80733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Please change </a:t>
            </a:r>
            <a:br>
              <a:rPr lang="da-DK" sz="1000"/>
            </a:br>
            <a:r>
              <a:rPr lang="da-DK" sz="1000"/>
              <a:t>on this slide </a:t>
            </a:r>
            <a:br>
              <a:rPr lang="da-DK" sz="1000"/>
            </a:br>
            <a:r>
              <a:rPr lang="da-DK" sz="1000"/>
              <a:t>the creator name</a:t>
            </a:r>
            <a:br>
              <a:rPr lang="da-DK" sz="1000"/>
            </a:br>
            <a:r>
              <a:rPr lang="da-DK" sz="1000"/>
              <a:t>in the master view.</a:t>
            </a:r>
            <a:endParaRPr lang="da-DK" sz="1000" dirty="0"/>
          </a:p>
        </p:txBody>
      </p:sp>
      <p:pic>
        <p:nvPicPr>
          <p:cNvPr id="34" name="Grafik 3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3" t="36162" r="11023" b="14141"/>
          <a:stretch/>
        </p:blipFill>
        <p:spPr>
          <a:xfrm>
            <a:off x="-1777364" y="4251325"/>
            <a:ext cx="1451000" cy="1518920"/>
          </a:xfrm>
          <a:prstGeom prst="rect">
            <a:avLst/>
          </a:prstGeom>
        </p:spPr>
      </p:pic>
      <p:sp>
        <p:nvSpPr>
          <p:cNvPr id="35" name="Abgerundetes Rechteck 34"/>
          <p:cNvSpPr/>
          <p:nvPr userDrawn="1"/>
        </p:nvSpPr>
        <p:spPr bwMode="gray">
          <a:xfrm>
            <a:off x="-1776412" y="2559051"/>
            <a:ext cx="1452562" cy="15929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Right-click this background area, choose ‘Format Background…’ and </a:t>
            </a:r>
            <a:br>
              <a:rPr lang="da-DK" sz="1000"/>
            </a:br>
            <a:r>
              <a:rPr lang="da-DK" sz="1000"/>
              <a:t>fill the background with picture from </a:t>
            </a:r>
            <a:br>
              <a:rPr lang="da-DK" sz="1000"/>
            </a:br>
            <a:r>
              <a:rPr lang="da-DK" sz="1000"/>
              <a:t>file, ensuring that </a:t>
            </a:r>
            <a:br>
              <a:rPr lang="da-DK" sz="1000"/>
            </a:br>
            <a:r>
              <a:rPr lang="da-DK" sz="1000"/>
              <a:t>this is the correct </a:t>
            </a:r>
            <a:br>
              <a:rPr lang="da-DK" sz="1000"/>
            </a:br>
            <a:r>
              <a:rPr lang="da-DK" sz="1000"/>
              <a:t>16:9</a:t>
            </a:r>
            <a:r>
              <a:rPr lang="da-DK" sz="1000" baseline="0"/>
              <a:t> proportion</a:t>
            </a:r>
            <a:endParaRPr lang="da-DK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07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78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BFA66C3-FF13-4755-AB5E-C50FC5D6B38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5876924"/>
          </a:xfrm>
          <a:solidFill>
            <a:schemeClr val="bg2"/>
          </a:solidFill>
        </p:spPr>
        <p:txBody>
          <a:bodyPr/>
          <a:lstStyle/>
          <a:p>
            <a:r>
              <a:rPr lang="da-DK"/>
              <a:t>Click icon to add picture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2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  <a:endParaRPr lang="da-DK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5D9B90-38D2-4E45-96DD-D92E9D2EA7D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538162" y="1412875"/>
            <a:ext cx="8461376" cy="4464050"/>
          </a:xfrm>
        </p:spPr>
        <p:txBody>
          <a:bodyPr/>
          <a:lstStyle>
            <a:lvl1pPr>
              <a:defRPr sz="48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6E0F97-5330-44FB-BB50-E99C2F18B5F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754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 Image Gre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1EB7376-BED1-40AA-B6EB-4E1045E72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1967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1EB7376-BED1-40AA-B6EB-4E1045E72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3BFECE5-2DE2-48B7-B94A-B553BAE2955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2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  <a:endParaRPr lang="da-DK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5D9B90-38D2-4E45-96DD-D92E9D2EA7D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8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538163" y="1412875"/>
            <a:ext cx="8461375" cy="4464050"/>
          </a:xfrm>
        </p:spPr>
        <p:txBody>
          <a:bodyPr/>
          <a:lstStyle>
            <a:lvl1pPr>
              <a:defRPr sz="48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Click to edit Master </a:t>
            </a:r>
            <a:br>
              <a:rPr lang="da-DK"/>
            </a:br>
            <a:r>
              <a:rPr lang="da-DK"/>
              <a:t>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grpSp>
        <p:nvGrpSpPr>
          <p:cNvPr id="52" name="Gruppieren 51"/>
          <p:cNvGrpSpPr/>
          <p:nvPr userDrawn="1"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53" name="Gerade Verbindung 52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3" t="36162" r="11023" b="14141"/>
          <a:stretch/>
        </p:blipFill>
        <p:spPr>
          <a:xfrm>
            <a:off x="-1777364" y="4251325"/>
            <a:ext cx="1451000" cy="1518920"/>
          </a:xfrm>
          <a:prstGeom prst="rect">
            <a:avLst/>
          </a:prstGeom>
        </p:spPr>
      </p:pic>
      <p:sp>
        <p:nvSpPr>
          <p:cNvPr id="31" name="Abgerundetes Rechteck 30"/>
          <p:cNvSpPr/>
          <p:nvPr userDrawn="1"/>
        </p:nvSpPr>
        <p:spPr bwMode="gray">
          <a:xfrm>
            <a:off x="-1776412" y="2559051"/>
            <a:ext cx="1452562" cy="15929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Right-click this background area, choose ‘Format Background…’ and </a:t>
            </a:r>
            <a:br>
              <a:rPr lang="da-DK" sz="1000"/>
            </a:br>
            <a:r>
              <a:rPr lang="da-DK" sz="1000"/>
              <a:t>fill the background with picture from </a:t>
            </a:r>
            <a:br>
              <a:rPr lang="da-DK" sz="1000"/>
            </a:br>
            <a:r>
              <a:rPr lang="da-DK" sz="1000"/>
              <a:t>file, ensuring that </a:t>
            </a:r>
            <a:br>
              <a:rPr lang="da-DK" sz="1000"/>
            </a:br>
            <a:r>
              <a:rPr lang="da-DK" sz="1000"/>
              <a:t>this is the correct </a:t>
            </a:r>
            <a:br>
              <a:rPr lang="da-DK" sz="1000"/>
            </a:br>
            <a:r>
              <a:rPr lang="da-DK" sz="1000"/>
              <a:t>16:9</a:t>
            </a:r>
            <a:r>
              <a:rPr lang="da-DK" sz="1000" baseline="0"/>
              <a:t> proportion</a:t>
            </a:r>
            <a:endParaRPr lang="da-DK" sz="1000" dirty="0"/>
          </a:p>
        </p:txBody>
      </p:sp>
      <p:pic>
        <p:nvPicPr>
          <p:cNvPr id="32" name="Picture 13"/>
          <p:cNvPicPr>
            <a:picLocks noChangeAspect="1"/>
          </p:cNvPicPr>
          <p:nvPr userDrawn="1"/>
        </p:nvPicPr>
        <p:blipFill>
          <a:blip r:embed="rId8">
            <a:lum bright="-100000"/>
          </a:blip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3222C45-338E-446C-AFBF-F174BBB81E2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264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 Ima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A94CF1C-69EA-4956-B690-8FB9C19164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74851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A94CF1C-69EA-4956-B690-8FB9C19164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D7ED7FF-5F79-4792-BF7E-C19D1543F4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364537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bg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  <a:endParaRPr lang="da-DK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5D9B90-38D2-4E45-96DD-D92E9D2EA7D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Box 20"/>
          <p:cNvSpPr txBox="1"/>
          <p:nvPr userDrawn="1"/>
        </p:nvSpPr>
        <p:spPr>
          <a:xfrm>
            <a:off x="537370" y="6350330"/>
            <a:ext cx="27630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0">
                <a:solidFill>
                  <a:schemeClr val="bg1"/>
                </a:solidFill>
              </a:rPr>
              <a:t>© Siemens Gamesa Renewable Energy S.A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520498" y="6347155"/>
            <a:ext cx="5513389" cy="15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0">
                <a:solidFill>
                  <a:schemeClr val="bg1"/>
                </a:solidFill>
              </a:rPr>
              <a:t>Creator Name | Department</a:t>
            </a:r>
            <a:endParaRPr lang="da-DK" b="0" dirty="0">
              <a:solidFill>
                <a:schemeClr val="bg1"/>
              </a:solidFill>
            </a:endParaRP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7">
            <a:lum bright="100000"/>
          </a:blip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sp>
        <p:nvSpPr>
          <p:cNvPr id="29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538163" y="1412875"/>
            <a:ext cx="8461375" cy="4464050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Click to edit Master </a:t>
            </a:r>
            <a:br>
              <a:rPr lang="da-DK"/>
            </a:br>
            <a:r>
              <a:rPr lang="da-DK"/>
              <a:t>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33" name="Gerade Verbindung 32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Abgerundetes Rechteck 52"/>
          <p:cNvSpPr/>
          <p:nvPr userDrawn="1"/>
        </p:nvSpPr>
        <p:spPr bwMode="gray">
          <a:xfrm>
            <a:off x="-1776412" y="6050661"/>
            <a:ext cx="1452562" cy="80733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Please change </a:t>
            </a:r>
            <a:br>
              <a:rPr lang="da-DK" sz="1000"/>
            </a:br>
            <a:r>
              <a:rPr lang="da-DK" sz="1000"/>
              <a:t>on this slide </a:t>
            </a:r>
            <a:br>
              <a:rPr lang="da-DK" sz="1000"/>
            </a:br>
            <a:r>
              <a:rPr lang="da-DK" sz="1000"/>
              <a:t>the creator name</a:t>
            </a:r>
            <a:br>
              <a:rPr lang="da-DK" sz="1000"/>
            </a:br>
            <a:r>
              <a:rPr lang="da-DK" sz="1000"/>
              <a:t>in the master view.</a:t>
            </a:r>
            <a:endParaRPr lang="da-DK" sz="1000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3" t="36162" r="11023" b="14141"/>
          <a:stretch/>
        </p:blipFill>
        <p:spPr>
          <a:xfrm>
            <a:off x="-1777364" y="4251325"/>
            <a:ext cx="1451000" cy="1518920"/>
          </a:xfrm>
          <a:prstGeom prst="rect">
            <a:avLst/>
          </a:prstGeom>
        </p:spPr>
      </p:pic>
      <p:sp>
        <p:nvSpPr>
          <p:cNvPr id="54" name="Abgerundetes Rechteck 53"/>
          <p:cNvSpPr/>
          <p:nvPr userDrawn="1"/>
        </p:nvSpPr>
        <p:spPr bwMode="gray">
          <a:xfrm>
            <a:off x="-1776412" y="2559051"/>
            <a:ext cx="1452562" cy="15929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Right-click this background area, choose ‘Format Background…’ and </a:t>
            </a:r>
            <a:br>
              <a:rPr lang="da-DK" sz="1000"/>
            </a:br>
            <a:r>
              <a:rPr lang="da-DK" sz="1000"/>
              <a:t>fill the background with picture from </a:t>
            </a:r>
            <a:br>
              <a:rPr lang="da-DK" sz="1000"/>
            </a:br>
            <a:r>
              <a:rPr lang="da-DK" sz="1000"/>
              <a:t>file, ensuring that </a:t>
            </a:r>
            <a:br>
              <a:rPr lang="da-DK" sz="1000"/>
            </a:br>
            <a:r>
              <a:rPr lang="da-DK" sz="1000"/>
              <a:t>this is the correct </a:t>
            </a:r>
            <a:br>
              <a:rPr lang="da-DK" sz="1000"/>
            </a:br>
            <a:r>
              <a:rPr lang="da-DK" sz="1000"/>
              <a:t>16:9</a:t>
            </a:r>
            <a:r>
              <a:rPr lang="da-DK" sz="1000" baseline="0"/>
              <a:t> proportion</a:t>
            </a:r>
            <a:endParaRPr lang="da-DK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41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33715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37F2734-EEAC-4A20-8A7C-28CB3BA5C9D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Click here to edit master format</a:t>
            </a:r>
            <a:endParaRPr lang="da-DK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40E080-DFAE-451E-B1AB-BCB9F3FE10E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883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E24D7-0973-4C6F-9998-2F62A0ADCB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95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 [Pattern 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32414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FE31FCA-6C3F-4662-BC4E-B02B9E6242B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 dirty="0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550" cy="615553"/>
          </a:xfrm>
        </p:spPr>
        <p:txBody>
          <a:bodyPr wrap="square" anchor="t" anchorCtr="0">
            <a:spAutoFit/>
          </a:bodyPr>
          <a:lstStyle>
            <a:lvl1pPr algn="l">
              <a:defRPr sz="4000" b="0" spc="-100" baseline="0"/>
            </a:lvl1pPr>
          </a:lstStyle>
          <a:p>
            <a:r>
              <a:rPr lang="da-DK"/>
              <a:t>Thank you!</a:t>
            </a:r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4738054"/>
            <a:ext cx="8461151" cy="100027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</a:lstStyle>
          <a:p>
            <a:r>
              <a:rPr lang="da-DK" noProof="0"/>
              <a:t>Name Surname</a:t>
            </a:r>
            <a:br>
              <a:rPr lang="da-DK" noProof="0"/>
            </a:br>
            <a:r>
              <a:rPr lang="da-DK" noProof="0"/>
              <a:t>Job Title </a:t>
            </a:r>
          </a:p>
          <a:p>
            <a:pPr lvl="2"/>
            <a:r>
              <a:rPr lang="da-DK" noProof="0"/>
              <a:t>Phone	+12 (34) 5678-9000</a:t>
            </a:r>
          </a:p>
          <a:p>
            <a:pPr lvl="2"/>
            <a:r>
              <a:rPr lang="da-DK" noProof="0"/>
              <a:t>Mobile	+12 (34) 5678-9000</a:t>
            </a:r>
          </a:p>
          <a:p>
            <a:pPr lvl="2"/>
            <a:r>
              <a:rPr lang="da-DK"/>
              <a:t>esperanza.whittacker@siemensgamesa.com</a:t>
            </a:r>
            <a:endParaRPr lang="da-DK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98FA86-692F-4F01-A2D3-81B937E941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279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[Pattern 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2978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7D6727C-7C8C-495E-83E6-A599398DBC4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550" cy="615553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da-DK" noProof="0"/>
              <a:t>Click here to edit master format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988" y="5306096"/>
            <a:ext cx="8464550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a-DK" noProof="0"/>
              <a:t>Click here to edit sub-master format</a:t>
            </a:r>
            <a:endParaRPr lang="da-DK" noProof="0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D8F07B-A5F6-4FCC-9C1F-29E868CCB2C4}"/>
              </a:ext>
            </a:extLst>
          </p:cNvPr>
          <p:cNvSpPr/>
          <p:nvPr userDrawn="1"/>
        </p:nvSpPr>
        <p:spPr>
          <a:xfrm>
            <a:off x="5372100" y="615462"/>
            <a:ext cx="6819504" cy="208377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2210E-4177-425C-804C-3E756E37924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14" y="893799"/>
            <a:ext cx="5010849" cy="1219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435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 [Pattern 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32419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AC89F5B-E0B8-4B18-82AF-DEE41956549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 dirty="0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550" cy="615553"/>
          </a:xfrm>
        </p:spPr>
        <p:txBody>
          <a:bodyPr wrap="square" anchor="t" anchorCtr="0">
            <a:spAutoFit/>
          </a:bodyPr>
          <a:lstStyle>
            <a:lvl1pPr algn="l">
              <a:defRPr sz="4000" b="0" spc="-100" baseline="0"/>
            </a:lvl1pPr>
          </a:lstStyle>
          <a:p>
            <a:r>
              <a:rPr lang="da-DK"/>
              <a:t>Thank you!</a:t>
            </a:r>
            <a:endParaRPr lang="da-DK" dirty="0"/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4738054"/>
            <a:ext cx="8461151" cy="100027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</a:lstStyle>
          <a:p>
            <a:r>
              <a:rPr lang="da-DK" noProof="0"/>
              <a:t>Name Surname</a:t>
            </a:r>
            <a:br>
              <a:rPr lang="da-DK" noProof="0"/>
            </a:br>
            <a:r>
              <a:rPr lang="da-DK" noProof="0"/>
              <a:t>Job Title </a:t>
            </a:r>
          </a:p>
          <a:p>
            <a:pPr lvl="2"/>
            <a:r>
              <a:rPr lang="da-DK" noProof="0"/>
              <a:t>Phone	+12 (34) 5678-9000</a:t>
            </a:r>
          </a:p>
          <a:p>
            <a:pPr lvl="2"/>
            <a:r>
              <a:rPr lang="da-DK" noProof="0"/>
              <a:t>Mobile	+12 (34) 5678-9000</a:t>
            </a:r>
          </a:p>
          <a:p>
            <a:pPr lvl="2"/>
            <a:r>
              <a:rPr lang="da-DK"/>
              <a:t>esperanza.whittacker@siemensgamesa.com</a:t>
            </a:r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5107B-8F3B-417D-A615-E497F68DBAF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7017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 [Pattern 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21163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76758A2-C2FF-48D0-A731-B9E4A9305E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775" cy="615553"/>
          </a:xfrm>
        </p:spPr>
        <p:txBody>
          <a:bodyPr wrap="square" anchor="t" anchorCtr="0">
            <a:spAutoFit/>
          </a:bodyPr>
          <a:lstStyle>
            <a:lvl1pPr algn="l">
              <a:defRPr sz="4000" b="0" spc="-100" baseline="0"/>
            </a:lvl1pPr>
          </a:lstStyle>
          <a:p>
            <a:r>
              <a:rPr lang="da-DK"/>
              <a:t>Thank you!</a:t>
            </a:r>
            <a:endParaRPr lang="da-DK" dirty="0"/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4738054"/>
            <a:ext cx="8461376" cy="100027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</a:lstStyle>
          <a:p>
            <a:r>
              <a:rPr lang="da-DK" noProof="0"/>
              <a:t>Name Surname</a:t>
            </a:r>
            <a:br>
              <a:rPr lang="da-DK" noProof="0"/>
            </a:br>
            <a:r>
              <a:rPr lang="da-DK" noProof="0"/>
              <a:t>Job Title </a:t>
            </a:r>
          </a:p>
          <a:p>
            <a:pPr lvl="2"/>
            <a:r>
              <a:rPr lang="da-DK" noProof="0"/>
              <a:t>Phone	+12 (34) 5678-9000</a:t>
            </a:r>
          </a:p>
          <a:p>
            <a:pPr lvl="2"/>
            <a:r>
              <a:rPr lang="da-DK" noProof="0"/>
              <a:t>Mobile	+12 (34) 5678-9000</a:t>
            </a:r>
          </a:p>
          <a:p>
            <a:pPr lvl="2"/>
            <a:r>
              <a:rPr lang="da-DK"/>
              <a:t>esperanza.whittacker@siemensgamesa.com</a:t>
            </a:r>
            <a:endParaRPr lang="da-DK" dirty="0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410114-55A2-4FFD-93AC-CBC08BDD1C7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19154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487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54922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0F90809-3499-4B45-A27D-BE0B3E6225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775" cy="615553"/>
          </a:xfrm>
        </p:spPr>
        <p:txBody>
          <a:bodyPr wrap="square" anchor="t" anchorCtr="0">
            <a:spAutoFit/>
          </a:bodyPr>
          <a:lstStyle>
            <a:lvl1pPr algn="l">
              <a:defRPr sz="4000" b="0" spc="-100" baseline="0"/>
            </a:lvl1pPr>
          </a:lstStyle>
          <a:p>
            <a:r>
              <a:rPr lang="da-DK"/>
              <a:t>Thank you!</a:t>
            </a:r>
            <a:endParaRPr lang="da-DK" dirty="0"/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4738054"/>
            <a:ext cx="8461376" cy="100027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</a:lstStyle>
          <a:p>
            <a:r>
              <a:rPr lang="da-DK" noProof="0"/>
              <a:t>Name Surname</a:t>
            </a:r>
            <a:br>
              <a:rPr lang="da-DK" noProof="0"/>
            </a:br>
            <a:r>
              <a:rPr lang="da-DK" noProof="0"/>
              <a:t>Job Title </a:t>
            </a:r>
          </a:p>
          <a:p>
            <a:pPr lvl="2"/>
            <a:r>
              <a:rPr lang="da-DK" noProof="0"/>
              <a:t>Phone	+12 (34) 5678-9000</a:t>
            </a:r>
          </a:p>
          <a:p>
            <a:pPr lvl="2"/>
            <a:r>
              <a:rPr lang="da-DK" noProof="0"/>
              <a:t>Mobile	+12 (34) 5678-9000</a:t>
            </a:r>
          </a:p>
          <a:p>
            <a:pPr lvl="2"/>
            <a:r>
              <a:rPr lang="da-DK"/>
              <a:t>esperanza.whittacker@siemensgamesa.com</a:t>
            </a:r>
            <a:endParaRPr lang="da-DK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87774"/>
          </a:xfrm>
          <a:solidFill>
            <a:schemeClr val="bg2"/>
          </a:solidFill>
        </p:spPr>
        <p:txBody>
          <a:bodyPr/>
          <a:lstStyle/>
          <a:p>
            <a:r>
              <a:rPr lang="da-DK"/>
              <a:t>Click icon to add picture</a:t>
            </a:r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F5158-C138-4655-B206-31461F5A1A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386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>
            <a:extLst>
              <a:ext uri="{FF2B5EF4-FFF2-40B4-BE49-F238E27FC236}">
                <a16:creationId xmlns:a16="http://schemas.microsoft.com/office/drawing/2014/main" id="{DEB7C84E-E5B3-4964-A900-1D4725F11F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0859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34" name="Object 33" hidden="1">
                        <a:extLst>
                          <a:ext uri="{FF2B5EF4-FFF2-40B4-BE49-F238E27FC236}">
                            <a16:creationId xmlns:a16="http://schemas.microsoft.com/office/drawing/2014/main" id="{DEB7C84E-E5B3-4964-A900-1D4725F11F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Agenda</a:t>
            </a:r>
            <a:endParaRPr lang="da-DK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SP Agenda Notice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274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This is the SlideProof Agenda Layout</a:t>
            </a:r>
          </a:p>
          <a:p>
            <a:pPr lvl="0"/>
            <a:r>
              <a:rPr lang="da-DK" noProof="0"/>
              <a:t>http://www.veodin.com/slideproof/manual/agenda/</a:t>
            </a:r>
          </a:p>
          <a:p>
            <a:pPr lvl="0"/>
            <a:r>
              <a:rPr lang="da-DK" noProof="0"/>
              <a:t>Use the Selection Pane (Alt+F10) to make the hidden shapes of the Agenda visible. Make sure you group them again after editing and rename them with SlideProof &gt; Agenda &gt; Rename Agenda Groups</a:t>
            </a:r>
          </a:p>
          <a:p>
            <a:pPr lvl="0"/>
            <a:r>
              <a:rPr lang="da-DK" noProof="0"/>
              <a:t>Expected group names are:</a:t>
            </a:r>
          </a:p>
          <a:p>
            <a:pPr lvl="1"/>
            <a:endParaRPr lang="da-DK" noProof="0"/>
          </a:p>
          <a:p>
            <a:pPr lvl="1"/>
            <a:r>
              <a:rPr lang="da-DK" noProof="0"/>
              <a:t>SP Agenda Section</a:t>
            </a:r>
          </a:p>
          <a:p>
            <a:pPr lvl="1"/>
            <a:r>
              <a:rPr lang="da-DK" noProof="0"/>
              <a:t>SP Agenda Section Highlight</a:t>
            </a:r>
          </a:p>
          <a:p>
            <a:pPr lvl="1"/>
            <a:r>
              <a:rPr lang="da-DK" noProof="0"/>
              <a:t>SP Agenda Subsection</a:t>
            </a:r>
          </a:p>
          <a:p>
            <a:pPr lvl="1"/>
            <a:r>
              <a:rPr lang="da-DK" noProof="0"/>
              <a:t>SP Agenda Subsection Highlight</a:t>
            </a:r>
          </a:p>
          <a:p>
            <a:pPr lvl="0"/>
            <a:r>
              <a:rPr lang="da-DK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da-DK" noProof="0"/>
              <a:t>Valid text placeholders are:</a:t>
            </a:r>
          </a:p>
          <a:p>
            <a:pPr lvl="1"/>
            <a:endParaRPr lang="da-DK" noProof="0"/>
          </a:p>
          <a:p>
            <a:pPr lvl="1"/>
            <a:r>
              <a:rPr lang="da-DK" noProof="0"/>
              <a:t>Section number:</a:t>
            </a:r>
          </a:p>
          <a:p>
            <a:pPr lvl="1"/>
            <a:r>
              <a:rPr lang="da-DK" noProof="0"/>
              <a:t>&lt;N&gt; for Arabic number 1, 2, 3</a:t>
            </a:r>
          </a:p>
          <a:p>
            <a:pPr lvl="1"/>
            <a:r>
              <a:rPr lang="da-DK" noProof="0"/>
              <a:t>&lt;R&gt; for Roman numeral I, II, III</a:t>
            </a:r>
          </a:p>
          <a:p>
            <a:pPr lvl="1"/>
            <a:r>
              <a:rPr lang="da-DK" noProof="0"/>
              <a:t>&lt;RL&gt; for lower-case Roman numeral i, ii, iii</a:t>
            </a:r>
          </a:p>
          <a:p>
            <a:pPr lvl="1"/>
            <a:r>
              <a:rPr lang="da-DK" noProof="0"/>
              <a:t>&lt;A&gt; for alphabetic character A, B, C</a:t>
            </a:r>
          </a:p>
          <a:p>
            <a:pPr lvl="1"/>
            <a:r>
              <a:rPr lang="da-DK" noProof="0"/>
              <a:t>&lt;AL&gt; for lower-case Alphabetic character</a:t>
            </a:r>
          </a:p>
          <a:p>
            <a:pPr lvl="1"/>
            <a:r>
              <a:rPr lang="da-DK" noProof="0"/>
              <a:t>&lt;TEXT&gt;</a:t>
            </a:r>
          </a:p>
          <a:p>
            <a:pPr lvl="1"/>
            <a:r>
              <a:rPr lang="da-DK" noProof="0"/>
              <a:t>&lt;RESPONSIBLE&gt;</a:t>
            </a:r>
          </a:p>
          <a:p>
            <a:pPr lvl="1"/>
            <a:r>
              <a:rPr lang="da-DK" noProof="0"/>
              <a:t>&lt;TIMESLOT&gt;</a:t>
            </a:r>
          </a:p>
          <a:p>
            <a:pPr lvl="1"/>
            <a:r>
              <a:rPr lang="da-DK" noProof="0"/>
              <a:t>&lt;DURATION&gt; for duration</a:t>
            </a:r>
          </a:p>
          <a:p>
            <a:pPr lvl="1"/>
            <a:r>
              <a:rPr lang="da-DK" noProof="0"/>
              <a:t>&lt;P&gt; for page number</a:t>
            </a:r>
          </a:p>
          <a:p>
            <a:pPr lvl="0"/>
            <a:r>
              <a:rPr lang="da-DK" noProof="0"/>
              <a:t>If you want the agenda to be vertically centered on each Agenda slide, rename this layout to:</a:t>
            </a:r>
          </a:p>
          <a:p>
            <a:pPr lvl="1"/>
            <a:endParaRPr lang="da-DK" noProof="0"/>
          </a:p>
          <a:p>
            <a:pPr lvl="1"/>
            <a:r>
              <a:rPr lang="da-DK" noProof="0"/>
              <a:t>SP Agenda Vertical</a:t>
            </a:r>
            <a:endParaRPr lang="da-DK" noProof="0" dirty="0"/>
          </a:p>
        </p:txBody>
      </p:sp>
      <p:grpSp>
        <p:nvGrpSpPr>
          <p:cNvPr id="5" name="SP Agenda Section" hidden="1"/>
          <p:cNvGrpSpPr/>
          <p:nvPr userDrawn="1"/>
        </p:nvGrpSpPr>
        <p:grpSpPr>
          <a:xfrm>
            <a:off x="1797664" y="2085631"/>
            <a:ext cx="8657275" cy="369332"/>
            <a:chOff x="1797664" y="2085631"/>
            <a:chExt cx="8657274" cy="369332"/>
          </a:xfrm>
        </p:grpSpPr>
        <p:sp>
          <p:nvSpPr>
            <p:cNvPr id="6" name="Textbox" hidden="1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da-DK" sz="1400"/>
                <a:t>&lt;TEXT&gt;</a:t>
              </a:r>
              <a:endParaRPr lang="da-DK" sz="1400" dirty="0"/>
            </a:p>
          </p:txBody>
        </p:sp>
        <p:sp>
          <p:nvSpPr>
            <p:cNvPr id="7" name="Textbox" hidden="1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da-DK" sz="1400"/>
                <a:t>&lt;N&gt;</a:t>
              </a:r>
              <a:endParaRPr lang="da-DK" sz="1400" dirty="0"/>
            </a:p>
          </p:txBody>
        </p:sp>
        <p:sp>
          <p:nvSpPr>
            <p:cNvPr id="8" name="Textbox" hidden="1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da-DK" sz="1400"/>
                <a:t>&lt;P&gt;</a:t>
              </a:r>
              <a:endParaRPr lang="da-DK" sz="1400" dirty="0"/>
            </a:p>
          </p:txBody>
        </p:sp>
        <p:sp>
          <p:nvSpPr>
            <p:cNvPr id="9" name="Textbox" hidden="1"/>
            <p:cNvSpPr txBox="1">
              <a:spLocks/>
            </p:cNvSpPr>
            <p:nvPr userDrawn="1"/>
          </p:nvSpPr>
          <p:spPr>
            <a:xfrm>
              <a:off x="7696160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&lt;TIMESLOT&gt;</a:t>
              </a:r>
              <a:endParaRPr lang="da-DK" sz="1400" dirty="0"/>
            </a:p>
          </p:txBody>
        </p:sp>
        <p:sp>
          <p:nvSpPr>
            <p:cNvPr id="10" name="Textbox" hidden="1"/>
            <p:cNvSpPr txBox="1">
              <a:spLocks/>
            </p:cNvSpPr>
            <p:nvPr userDrawn="1"/>
          </p:nvSpPr>
          <p:spPr>
            <a:xfrm>
              <a:off x="6209330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&lt;RESPONSIBLE&gt;</a:t>
              </a:r>
              <a:endParaRPr lang="da-DK" sz="1400" dirty="0"/>
            </a:p>
          </p:txBody>
        </p:sp>
        <p:sp>
          <p:nvSpPr>
            <p:cNvPr id="11" name="Textbox" hidden="1"/>
            <p:cNvSpPr txBox="1">
              <a:spLocks/>
            </p:cNvSpPr>
            <p:nvPr userDrawn="1"/>
          </p:nvSpPr>
          <p:spPr>
            <a:xfrm>
              <a:off x="904322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&lt;DURATION&gt;</a:t>
              </a:r>
              <a:endParaRPr lang="da-DK" sz="1400" dirty="0"/>
            </a:p>
          </p:txBody>
        </p:sp>
      </p:grpSp>
      <p:grpSp>
        <p:nvGrpSpPr>
          <p:cNvPr id="12" name="SP Agenda Section Highlight" hidden="1"/>
          <p:cNvGrpSpPr>
            <a:grpSpLocks/>
          </p:cNvGrpSpPr>
          <p:nvPr userDrawn="1"/>
        </p:nvGrpSpPr>
        <p:grpSpPr>
          <a:xfrm>
            <a:off x="1797664" y="2616963"/>
            <a:ext cx="8657274" cy="369332"/>
            <a:chOff x="1797664" y="2616963"/>
            <a:chExt cx="865727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" name="Textbox" hidden="1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da-DK" sz="1400" b="1"/>
                <a:t>&lt;TEXT&gt;</a:t>
              </a:r>
              <a:endParaRPr lang="da-DK" sz="1400" b="1" dirty="0"/>
            </a:p>
          </p:txBody>
        </p:sp>
        <p:sp>
          <p:nvSpPr>
            <p:cNvPr id="14" name="Textbox" hidden="1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da-DK" sz="1400" b="1"/>
                <a:t>&lt;N&gt;</a:t>
              </a:r>
              <a:endParaRPr lang="da-DK" sz="1400" b="1" dirty="0"/>
            </a:p>
          </p:txBody>
        </p:sp>
        <p:sp>
          <p:nvSpPr>
            <p:cNvPr id="15" name="Textbox" hidden="1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da-DK" sz="1400" b="1"/>
                <a:t>&lt;P&gt;</a:t>
              </a:r>
              <a:endParaRPr lang="da-DK" sz="1400" b="1" dirty="0"/>
            </a:p>
          </p:txBody>
        </p:sp>
        <p:sp>
          <p:nvSpPr>
            <p:cNvPr id="16" name="Textbox" hidden="1"/>
            <p:cNvSpPr txBox="1">
              <a:spLocks/>
            </p:cNvSpPr>
            <p:nvPr userDrawn="1"/>
          </p:nvSpPr>
          <p:spPr>
            <a:xfrm>
              <a:off x="7696160" y="2616963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&lt;TIMESLOT&gt;</a:t>
              </a:r>
              <a:endParaRPr lang="da-DK" sz="1400" b="1" dirty="0"/>
            </a:p>
          </p:txBody>
        </p:sp>
        <p:sp>
          <p:nvSpPr>
            <p:cNvPr id="17" name="Textbox" hidden="1"/>
            <p:cNvSpPr txBox="1">
              <a:spLocks/>
            </p:cNvSpPr>
            <p:nvPr userDrawn="1"/>
          </p:nvSpPr>
          <p:spPr>
            <a:xfrm>
              <a:off x="6209330" y="2616963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&lt;RESPONSIBLE&gt;</a:t>
              </a:r>
              <a:endParaRPr lang="da-DK" sz="1400" b="1" dirty="0"/>
            </a:p>
          </p:txBody>
        </p:sp>
        <p:sp>
          <p:nvSpPr>
            <p:cNvPr id="18" name="Textbox" hidden="1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&lt;DURATION&gt;</a:t>
              </a:r>
              <a:endParaRPr lang="da-DK" sz="1400" b="1" dirty="0"/>
            </a:p>
          </p:txBody>
        </p:sp>
      </p:grpSp>
      <p:grpSp>
        <p:nvGrpSpPr>
          <p:cNvPr id="19" name="SP Agenda Subsection" hidden="1"/>
          <p:cNvGrpSpPr>
            <a:grpSpLocks/>
          </p:cNvGrpSpPr>
          <p:nvPr userDrawn="1"/>
        </p:nvGrpSpPr>
        <p:grpSpPr>
          <a:xfrm>
            <a:off x="2265805" y="3148295"/>
            <a:ext cx="8189135" cy="369332"/>
            <a:chOff x="2265804" y="3155687"/>
            <a:chExt cx="8189134" cy="369332"/>
          </a:xfrm>
        </p:grpSpPr>
        <p:sp>
          <p:nvSpPr>
            <p:cNvPr id="20" name="Textbox" hidden="1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da-DK" sz="1400"/>
                <a:t>&lt;TEXT&gt;</a:t>
              </a:r>
              <a:endParaRPr lang="da-DK" sz="1400" dirty="0"/>
            </a:p>
          </p:txBody>
        </p:sp>
        <p:sp>
          <p:nvSpPr>
            <p:cNvPr id="21" name="Textbox" hidden="1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da-DK" sz="1400"/>
                <a:t>&lt;N&gt;</a:t>
              </a:r>
              <a:endParaRPr lang="da-DK" sz="1400" dirty="0"/>
            </a:p>
          </p:txBody>
        </p:sp>
        <p:sp>
          <p:nvSpPr>
            <p:cNvPr id="22" name="Textbox" hidden="1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da-DK" sz="1400"/>
                <a:t>&lt;P&gt;</a:t>
              </a:r>
              <a:endParaRPr lang="da-DK" sz="1400" dirty="0"/>
            </a:p>
          </p:txBody>
        </p:sp>
        <p:sp>
          <p:nvSpPr>
            <p:cNvPr id="23" name="Textbox" hidden="1"/>
            <p:cNvSpPr txBox="1">
              <a:spLocks/>
            </p:cNvSpPr>
            <p:nvPr userDrawn="1"/>
          </p:nvSpPr>
          <p:spPr>
            <a:xfrm>
              <a:off x="7696160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&lt;TIMESLOT&gt;</a:t>
              </a:r>
              <a:endParaRPr lang="da-DK" sz="1400" dirty="0"/>
            </a:p>
          </p:txBody>
        </p:sp>
        <p:sp>
          <p:nvSpPr>
            <p:cNvPr id="24" name="Textbox" hidden="1"/>
            <p:cNvSpPr txBox="1">
              <a:spLocks/>
            </p:cNvSpPr>
            <p:nvPr userDrawn="1"/>
          </p:nvSpPr>
          <p:spPr>
            <a:xfrm>
              <a:off x="6209330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&lt;RESPONSIBLE&gt;</a:t>
              </a:r>
              <a:endParaRPr lang="da-DK" sz="1400" dirty="0"/>
            </a:p>
          </p:txBody>
        </p:sp>
        <p:sp>
          <p:nvSpPr>
            <p:cNvPr id="25" name="Textbox" hidden="1"/>
            <p:cNvSpPr txBox="1">
              <a:spLocks/>
            </p:cNvSpPr>
            <p:nvPr userDrawn="1"/>
          </p:nvSpPr>
          <p:spPr>
            <a:xfrm>
              <a:off x="9043221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&lt;DURATION&gt;</a:t>
              </a:r>
              <a:endParaRPr lang="da-DK" sz="1400" dirty="0"/>
            </a:p>
          </p:txBody>
        </p:sp>
      </p:grpSp>
      <p:grpSp>
        <p:nvGrpSpPr>
          <p:cNvPr id="26" name="SP Agenda Subsection Highlight" hidden="1"/>
          <p:cNvGrpSpPr>
            <a:grpSpLocks/>
          </p:cNvGrpSpPr>
          <p:nvPr userDrawn="1"/>
        </p:nvGrpSpPr>
        <p:grpSpPr>
          <a:xfrm>
            <a:off x="2265804" y="3679627"/>
            <a:ext cx="8189134" cy="369332"/>
            <a:chOff x="2265804" y="3694411"/>
            <a:chExt cx="818913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" name="Textbox" hidden="1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da-DK" sz="1400" b="1"/>
                <a:t>&lt;TEXT&gt;</a:t>
              </a:r>
              <a:endParaRPr lang="da-DK" sz="1400" b="1" dirty="0"/>
            </a:p>
          </p:txBody>
        </p:sp>
        <p:sp>
          <p:nvSpPr>
            <p:cNvPr id="28" name="Textbox" hidden="1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da-DK" sz="1400" b="1"/>
                <a:t>&lt;N&gt;</a:t>
              </a:r>
              <a:endParaRPr lang="da-DK" sz="1400" b="1" dirty="0"/>
            </a:p>
          </p:txBody>
        </p:sp>
        <p:sp>
          <p:nvSpPr>
            <p:cNvPr id="29" name="Textbox" hidden="1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da-DK" sz="1400" b="1"/>
                <a:t>&lt;P&gt;</a:t>
              </a:r>
              <a:endParaRPr lang="da-DK" sz="1400" b="1" dirty="0"/>
            </a:p>
          </p:txBody>
        </p:sp>
        <p:sp>
          <p:nvSpPr>
            <p:cNvPr id="30" name="Textbox" hidden="1"/>
            <p:cNvSpPr txBox="1">
              <a:spLocks/>
            </p:cNvSpPr>
            <p:nvPr userDrawn="1"/>
          </p:nvSpPr>
          <p:spPr>
            <a:xfrm>
              <a:off x="7696160" y="3694411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&lt;TIMESLOT&gt;</a:t>
              </a:r>
              <a:endParaRPr lang="da-DK" sz="1400" b="1" dirty="0"/>
            </a:p>
          </p:txBody>
        </p:sp>
        <p:sp>
          <p:nvSpPr>
            <p:cNvPr id="31" name="Textbox" hidden="1"/>
            <p:cNvSpPr txBox="1">
              <a:spLocks/>
            </p:cNvSpPr>
            <p:nvPr userDrawn="1"/>
          </p:nvSpPr>
          <p:spPr>
            <a:xfrm>
              <a:off x="6209330" y="3694411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&lt;RESPONSIBLE&gt;</a:t>
              </a:r>
              <a:endParaRPr lang="da-DK" sz="1400" b="1" dirty="0"/>
            </a:p>
          </p:txBody>
        </p:sp>
        <p:sp>
          <p:nvSpPr>
            <p:cNvPr id="32" name="Textbox" hidden="1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&lt;DURATION&gt;</a:t>
              </a:r>
              <a:endParaRPr lang="da-DK" sz="1400" b="1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B971D07-3ED0-4C9B-B2E7-F2EE33BB61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6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B829306-031B-49E6-9F57-C8A28E11099A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030261" y="336080"/>
            <a:ext cx="622300" cy="215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401C8E-BD57-47A7-B577-E5E0B381EB59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7" y="0"/>
            <a:ext cx="12192404" cy="3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89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5831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9714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9662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4210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414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[Pattern 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37309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052B845-416E-4536-B635-E0CC1FE222B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550" cy="615553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da-DK" noProof="0"/>
              <a:t>Click here to edit master format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988" y="5306096"/>
            <a:ext cx="8464550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a-DK" noProof="0"/>
              <a:t>Click here to edit sub-master format</a:t>
            </a:r>
            <a:endParaRPr lang="da-DK" noProof="0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B1D3A-2C96-4BD1-AA14-C130E6A4E80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921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3509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973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977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5535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1015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143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5587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22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576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87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C0FB801-DCBB-4E7A-9942-CC3928A003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02810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C0FB801-DCBB-4E7A-9942-CC3928A00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96953EA-4522-4DF5-9807-6FA3B9118F0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Click here to edit master format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0" y="1419225"/>
            <a:ext cx="5399089" cy="4452938"/>
          </a:xfrm>
        </p:spPr>
        <p:txBody>
          <a:bodyPr/>
          <a:lstStyle>
            <a:lvl1pPr marL="342000" indent="-3420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378450" algn="r"/>
              </a:tabLst>
              <a:defRPr/>
            </a:lvl1pPr>
            <a:lvl2pPr marL="342000" indent="0" defTabSz="63182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78450" algn="r"/>
              </a:tabLst>
              <a:defRPr baseline="0"/>
            </a:lvl2pPr>
            <a:lvl3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302125" algn="l"/>
              </a:tabLst>
              <a:defRPr/>
            </a:lvl3pPr>
            <a:lvl4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da-DK" noProof="0"/>
              <a:t>Please click here to edit master format</a:t>
            </a:r>
            <a:endParaRPr lang="da-DK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BADF3-E434-43C2-A412-DA9AC53FC6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66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238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4E6AFBA-6F18-49CB-8EEC-662829BCE3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8598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4E6AFBA-6F18-49CB-8EEC-662829BCE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CBFA15D-CED7-4CEF-8BB6-C96DE09EB8F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  <a:endParaRPr lang="da-DK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162A27-9CA9-49AB-8C3E-818778AB77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47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5022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6762AD8-C5E8-481E-B10F-BE0146C055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Click here to edit master format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8163" y="1412875"/>
            <a:ext cx="5424487" cy="4459287"/>
          </a:xfrm>
        </p:spPr>
        <p:txBody>
          <a:bodyPr rIns="180000"/>
          <a:lstStyle/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  <a:endParaRPr lang="da-DK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56338" y="1412875"/>
            <a:ext cx="5395124" cy="4459287"/>
          </a:xfrm>
        </p:spPr>
        <p:txBody>
          <a:bodyPr/>
          <a:lstStyle/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  <a:endParaRPr lang="da-DK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14DC6-7A53-41F0-BEFC-2FBE04C8F6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02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05AFC6C-D8AF-410A-BF29-E343E87DD3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1765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05AFC6C-D8AF-410A-BF29-E343E87DD3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651DB51-6CA7-40BF-809D-1016779306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Click here to edit master format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8164" y="1412875"/>
            <a:ext cx="5425200" cy="4459288"/>
          </a:xfrm>
        </p:spPr>
        <p:txBody>
          <a:bodyPr rIns="180000"/>
          <a:lstStyle/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56339" y="1412875"/>
            <a:ext cx="5394324" cy="2085644"/>
          </a:xfrm>
          <a:solidFill>
            <a:schemeClr val="bg2"/>
          </a:solidFill>
        </p:spPr>
        <p:txBody>
          <a:bodyPr/>
          <a:lstStyle/>
          <a:p>
            <a:r>
              <a:rPr lang="da-DK"/>
              <a:t>Click icon to add picture</a:t>
            </a:r>
            <a:endParaRPr lang="da-DK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56339" y="3787775"/>
            <a:ext cx="5394324" cy="2084387"/>
          </a:xfrm>
          <a:solidFill>
            <a:schemeClr val="bg2"/>
          </a:solidFill>
        </p:spPr>
        <p:txBody>
          <a:bodyPr/>
          <a:lstStyle/>
          <a:p>
            <a:r>
              <a:rPr lang="da-DK"/>
              <a:t>Click icon to add picture</a:t>
            </a:r>
            <a:endParaRPr lang="da-DK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066B0-74BC-4928-9349-14B29C9E5B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965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Dark Purp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82447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2BAB0B1-13E1-4AA0-B1A6-4AAF1807F12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12192000" cy="587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3902299"/>
            <a:ext cx="8464550" cy="584775"/>
          </a:xfrm>
        </p:spPr>
        <p:txBody>
          <a:bodyPr anchor="t" anchorCtr="0"/>
          <a:lstStyle>
            <a:lvl1pPr>
              <a:lnSpc>
                <a:spcPct val="95000"/>
              </a:lnSpc>
              <a:defRPr sz="4000" b="0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Please click here to edit master format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7B71C-273F-4682-A35A-FA48E30F576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339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Soft Gray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57141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E79E7D82-46DC-4086-9F0A-67DB1826E6B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12192000" cy="5873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3902299"/>
            <a:ext cx="8464550" cy="584775"/>
          </a:xfrm>
        </p:spPr>
        <p:txBody>
          <a:bodyPr anchor="t" anchorCtr="0"/>
          <a:lstStyle>
            <a:lvl1pPr>
              <a:lnSpc>
                <a:spcPct val="95000"/>
              </a:lnSpc>
              <a:defRPr sz="4000" b="0" spc="-100" baseline="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Please click here to edit master format</a:t>
            </a:r>
            <a:endParaRPr lang="da-DK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1F411-28ED-4AE8-B195-DD929865F38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44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Relationship Id="rId30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21" Type="http://schemas.openxmlformats.org/officeDocument/2006/relationships/oleObject" Target="../embeddings/oleObject24.bin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ags" Target="../tags/tag71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ags" Target="../tags/tag70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9408584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69CF022-08EA-4976-BA2A-BD83D8931C60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8162" y="648000"/>
            <a:ext cx="84600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a-DK" noProof="0"/>
              <a:t>Click here to edit master format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162" y="1412875"/>
            <a:ext cx="8460000" cy="44640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  <a:endParaRPr lang="da-DK" dirty="0"/>
          </a:p>
        </p:txBody>
      </p:sp>
      <p:sp>
        <p:nvSpPr>
          <p:cNvPr id="21" name="TextBox 20"/>
          <p:cNvSpPr txBox="1"/>
          <p:nvPr/>
        </p:nvSpPr>
        <p:spPr>
          <a:xfrm>
            <a:off x="537370" y="6350330"/>
            <a:ext cx="27630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0">
                <a:solidFill>
                  <a:srgbClr val="3C3C3C"/>
                </a:solidFill>
              </a:rPr>
              <a:t>© Siemens Gamesa Renewable Energy S.A</a:t>
            </a:r>
            <a:endParaRPr lang="da-DK" sz="1000" b="0" dirty="0">
              <a:solidFill>
                <a:srgbClr val="3C3C3C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520498" y="6347155"/>
            <a:ext cx="5513389" cy="15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0">
                <a:solidFill>
                  <a:srgbClr val="3C3C3C"/>
                </a:solidFill>
              </a:rPr>
              <a:t>Creator Name | Department</a:t>
            </a:r>
            <a:endParaRPr lang="da-DK" b="0" dirty="0">
              <a:solidFill>
                <a:srgbClr val="3C3C3C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1030261" y="336080"/>
            <a:ext cx="622300" cy="2159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15D9B90-38D2-4E45-96DD-D92E9D2EA7D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grpSp>
        <p:nvGrpSpPr>
          <p:cNvPr id="56" name="Gruppieren 55"/>
          <p:cNvGrpSpPr/>
          <p:nvPr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5" name="Gerade Verbindung 4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5"/>
    </p:custDataLst>
    <p:extLst>
      <p:ext uri="{BB962C8B-B14F-4D97-AF65-F5344CB8AC3E}">
        <p14:creationId xmlns:p14="http://schemas.microsoft.com/office/powerpoint/2010/main" val="7235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6" r:id="rId3"/>
    <p:sldLayoutId id="2147483659" r:id="rId4"/>
    <p:sldLayoutId id="2147483650" r:id="rId5"/>
    <p:sldLayoutId id="2147483656" r:id="rId6"/>
    <p:sldLayoutId id="2147483657" r:id="rId7"/>
    <p:sldLayoutId id="2147483651" r:id="rId8"/>
    <p:sldLayoutId id="2147483670" r:id="rId9"/>
    <p:sldLayoutId id="2147483660" r:id="rId10"/>
    <p:sldLayoutId id="2147483663" r:id="rId11"/>
    <p:sldLayoutId id="2147483677" r:id="rId12"/>
    <p:sldLayoutId id="2147483676" r:id="rId13"/>
    <p:sldLayoutId id="2147483662" r:id="rId14"/>
    <p:sldLayoutId id="2147483679" r:id="rId15"/>
    <p:sldLayoutId id="2147483678" r:id="rId16"/>
    <p:sldLayoutId id="2147483654" r:id="rId17"/>
    <p:sldLayoutId id="2147483655" r:id="rId18"/>
    <p:sldLayoutId id="2147483658" r:id="rId19"/>
    <p:sldLayoutId id="2147483673" r:id="rId20"/>
    <p:sldLayoutId id="2147483680" r:id="rId21"/>
    <p:sldLayoutId id="2147483682" r:id="rId22"/>
    <p:sldLayoutId id="2147483683" r:id="rId2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orient="horz" pos="890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orient="horz" pos="408" userDrawn="1">
          <p15:clr>
            <a:srgbClr val="F26B43"/>
          </p15:clr>
        </p15:guide>
        <p15:guide id="6" orient="horz" pos="2387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  <p15:guide id="8" pos="3761" userDrawn="1">
          <p15:clr>
            <a:srgbClr val="F26B43"/>
          </p15:clr>
        </p15:guide>
        <p15:guide id="9" pos="3942" userDrawn="1">
          <p15:clr>
            <a:srgbClr val="F26B43"/>
          </p15:clr>
        </p15:guide>
        <p15:guide id="10" pos="5669" userDrawn="1">
          <p15:clr>
            <a:srgbClr val="F26B43"/>
          </p15:clr>
        </p15:guide>
        <p15:guide id="11" pos="73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E622A98D-8829-4D42-A48E-27E18EF33D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4854295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E622A98D-8829-4D42-A48E-27E18EF33D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56736631-0652-493B-A2B7-4CDA373B88D8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0" i="0" baseline="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5CE2AB-F694-4F5C-9FA1-A5286C6B8F28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5686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7.e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1.xml"/><Relationship Id="rId6" Type="http://schemas.openxmlformats.org/officeDocument/2006/relationships/image" Target="../media/image15.gif"/><Relationship Id="rId5" Type="http://schemas.openxmlformats.org/officeDocument/2006/relationships/image" Target="../media/image13.jpeg"/><Relationship Id="rId4" Type="http://schemas.openxmlformats.org/officeDocument/2006/relationships/image" Target="../media/image9.emf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2.xml"/><Relationship Id="rId6" Type="http://schemas.openxmlformats.org/officeDocument/2006/relationships/image" Target="../media/image14.svg"/><Relationship Id="rId5" Type="http://schemas.openxmlformats.org/officeDocument/2006/relationships/image" Target="../media/image13.jpeg"/><Relationship Id="rId10" Type="http://schemas.openxmlformats.org/officeDocument/2006/relationships/image" Target="../media/image21.svg"/><Relationship Id="rId4" Type="http://schemas.openxmlformats.org/officeDocument/2006/relationships/image" Target="../media/image9.emf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moellebanden.energy@siemensgamesa.com" TargetMode="External"/><Relationship Id="rId3" Type="http://schemas.openxmlformats.org/officeDocument/2006/relationships/tags" Target="../tags/tag95.xml"/><Relationship Id="rId7" Type="http://schemas.openxmlformats.org/officeDocument/2006/relationships/image" Target="../media/image22.emf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oleObject" Target="../embeddings/oleObject36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7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8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tags" Target="../tags/tag140.xml"/><Relationship Id="rId47" Type="http://schemas.openxmlformats.org/officeDocument/2006/relationships/tags" Target="../tags/tag145.xml"/><Relationship Id="rId50" Type="http://schemas.openxmlformats.org/officeDocument/2006/relationships/oleObject" Target="../embeddings/oleObject38.bin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9" Type="http://schemas.openxmlformats.org/officeDocument/2006/relationships/tags" Target="../tags/tag127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tags" Target="../tags/tag143.xml"/><Relationship Id="rId53" Type="http://schemas.openxmlformats.org/officeDocument/2006/relationships/chart" Target="../charts/chart6.xml"/><Relationship Id="rId5" Type="http://schemas.openxmlformats.org/officeDocument/2006/relationships/tags" Target="../tags/tag103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tags" Target="../tags/tag142.xml"/><Relationship Id="rId52" Type="http://schemas.openxmlformats.org/officeDocument/2006/relationships/chart" Target="../charts/chart5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tags" Target="../tags/tag141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106.xml"/><Relationship Id="rId51" Type="http://schemas.openxmlformats.org/officeDocument/2006/relationships/image" Target="../media/image7.emf"/><Relationship Id="rId3" Type="http://schemas.openxmlformats.org/officeDocument/2006/relationships/tags" Target="../tags/tag101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tags" Target="../tags/tag144.xml"/><Relationship Id="rId20" Type="http://schemas.openxmlformats.org/officeDocument/2006/relationships/tags" Target="../tags/tag118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148.xml"/><Relationship Id="rId21" Type="http://schemas.openxmlformats.org/officeDocument/2006/relationships/tags" Target="../tags/tag166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image" Target="../media/image7.emf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oleObject" Target="../embeddings/oleObject39.bin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notesSlide" Target="../notesSlides/notesSlide10.xml"/><Relationship Id="rId30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chart" Target="../charts/chart8.xml"/><Relationship Id="rId2" Type="http://schemas.openxmlformats.org/officeDocument/2006/relationships/tags" Target="../tags/tag172.xml"/><Relationship Id="rId16" Type="http://schemas.openxmlformats.org/officeDocument/2006/relationships/image" Target="../media/image7.emf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oleObject" Target="../embeddings/oleObject40.bin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9.jpe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1.bin"/><Relationship Id="rId4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6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0.JP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1.bin"/><Relationship Id="rId4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2.JP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2.JP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pn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4.JP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3.bin"/><Relationship Id="rId4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0.xml"/><Relationship Id="rId5" Type="http://schemas.openxmlformats.org/officeDocument/2006/relationships/image" Target="../media/image35.png"/><Relationship Id="rId4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7.JPG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4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5.xml"/><Relationship Id="rId5" Type="http://schemas.openxmlformats.org/officeDocument/2006/relationships/image" Target="../media/image13.jpe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5.xml"/><Relationship Id="rId7" Type="http://schemas.openxmlformats.org/officeDocument/2006/relationships/chart" Target="../charts/chart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3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8.xml"/><Relationship Id="rId5" Type="http://schemas.openxmlformats.org/officeDocument/2006/relationships/image" Target="../media/image13.jpe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5.xml"/><Relationship Id="rId7" Type="http://schemas.openxmlformats.org/officeDocument/2006/relationships/chart" Target="../charts/char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13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BA0C46B-8E1E-4531-984C-2FDE96CE78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9179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BA0C46B-8E1E-4531-984C-2FDE96CE7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46BF5D5-8826-4AF5-8FEC-845192AF5E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40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34988" y="3933645"/>
            <a:ext cx="8464550" cy="615553"/>
          </a:xfrm>
        </p:spPr>
        <p:txBody>
          <a:bodyPr/>
          <a:lstStyle/>
          <a:p>
            <a:r>
              <a:rPr lang="da-DK"/>
              <a:t>Generalforsamling</a:t>
            </a:r>
            <a:r>
              <a:rPr lang="da-DK" noProof="0"/>
              <a:t> 2020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da-DK" noProof="0" dirty="0"/>
              <a:t>Herning, 20-02-2020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37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1651E72-30EC-4BFC-8D3E-2097779D80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4611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1651E72-30EC-4BFC-8D3E-2097779D8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62CDB-8508-405E-BA3B-B4FD1801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A7144-EE89-4D53-B151-B9A641EC47F2}"/>
              </a:ext>
            </a:extLst>
          </p:cNvPr>
          <p:cNvSpPr txBox="1"/>
          <p:nvPr/>
        </p:nvSpPr>
        <p:spPr>
          <a:xfrm>
            <a:off x="6706741" y="857884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Tilbageblik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2019…</a:t>
            </a:r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F0087-0247-42D5-A075-4FF9A90CF07D}"/>
              </a:ext>
            </a:extLst>
          </p:cNvPr>
          <p:cNvSpPr txBox="1"/>
          <p:nvPr/>
        </p:nvSpPr>
        <p:spPr>
          <a:xfrm>
            <a:off x="6640603" y="840594"/>
            <a:ext cx="3843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Tre </a:t>
            </a:r>
            <a:r>
              <a:rPr lang="en-US" dirty="0" err="1"/>
              <a:t>overordnede</a:t>
            </a:r>
            <a:r>
              <a:rPr lang="en-US" dirty="0"/>
              <a:t> </a:t>
            </a:r>
            <a:r>
              <a:rPr lang="en-US" dirty="0" err="1"/>
              <a:t>mål</a:t>
            </a:r>
            <a:r>
              <a:rPr lang="en-US" dirty="0"/>
              <a:t> for 2019</a:t>
            </a:r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9820B-D83F-4F05-B798-2C41DA34ECDE}"/>
              </a:ext>
            </a:extLst>
          </p:cNvPr>
          <p:cNvSpPr txBox="1"/>
          <p:nvPr/>
        </p:nvSpPr>
        <p:spPr>
          <a:xfrm>
            <a:off x="6640603" y="1423306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medlemmer</a:t>
            </a:r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E7233-05D8-4568-9037-84B48D626D69}"/>
              </a:ext>
            </a:extLst>
          </p:cNvPr>
          <p:cNvSpPr txBox="1"/>
          <p:nvPr/>
        </p:nvSpPr>
        <p:spPr>
          <a:xfrm>
            <a:off x="6640603" y="1959097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– </a:t>
            </a:r>
            <a:r>
              <a:rPr lang="en-US" dirty="0" err="1"/>
              <a:t>Flere</a:t>
            </a:r>
            <a:r>
              <a:rPr lang="en-US" dirty="0"/>
              <a:t> events</a:t>
            </a:r>
            <a:endParaRPr lang="da-DK" dirty="0"/>
          </a:p>
        </p:txBody>
      </p:sp>
      <p:pic>
        <p:nvPicPr>
          <p:cNvPr id="41989" name="Picture 5" descr="Image result for past looking back sign">
            <a:extLst>
              <a:ext uri="{FF2B5EF4-FFF2-40B4-BE49-F238E27FC236}">
                <a16:creationId xmlns:a16="http://schemas.microsoft.com/office/drawing/2014/main" id="{8117AEE1-82A1-4218-AFC5-5CA0C4CCE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4"/>
          <a:stretch/>
        </p:blipFill>
        <p:spPr bwMode="auto">
          <a:xfrm>
            <a:off x="0" y="-32425"/>
            <a:ext cx="6169764" cy="68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A2BFC-49FE-4E81-A31B-E79625429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1336" y="331789"/>
            <a:ext cx="5118202" cy="45719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Formandens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beretning</a:t>
            </a:r>
            <a:r>
              <a:rPr lang="en-US" dirty="0">
                <a:solidFill>
                  <a:schemeClr val="bg1"/>
                </a:solidFill>
              </a:rPr>
              <a:t> for 2019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8B7DD2-F164-4AE8-B786-07AF206A2C22}"/>
              </a:ext>
            </a:extLst>
          </p:cNvPr>
          <p:cNvSpPr txBox="1"/>
          <p:nvPr/>
        </p:nvSpPr>
        <p:spPr>
          <a:xfrm>
            <a:off x="6640603" y="2494888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– </a:t>
            </a:r>
            <a:r>
              <a:rPr lang="en-US" dirty="0" err="1"/>
              <a:t>Simplere</a:t>
            </a:r>
            <a:r>
              <a:rPr lang="en-US" dirty="0"/>
              <a:t> </a:t>
            </a:r>
            <a:r>
              <a:rPr lang="en-US" dirty="0" err="1"/>
              <a:t>arbejdsgange</a:t>
            </a:r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CA40E4-C1EA-488D-9B29-3EC285CDB406}"/>
              </a:ext>
            </a:extLst>
          </p:cNvPr>
          <p:cNvSpPr txBox="1"/>
          <p:nvPr/>
        </p:nvSpPr>
        <p:spPr>
          <a:xfrm rot="20967134">
            <a:off x="8725710" y="1519282"/>
            <a:ext cx="18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VEND TENDENSEN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863C1C-66BB-40F2-93F0-024605D9B5DA}"/>
              </a:ext>
            </a:extLst>
          </p:cNvPr>
          <p:cNvSpPr txBox="1"/>
          <p:nvPr/>
        </p:nvSpPr>
        <p:spPr>
          <a:xfrm rot="20967134">
            <a:off x="9559347" y="2306579"/>
            <a:ext cx="18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GØR LIVET NEMMERE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D77F4-561D-4A96-ACC0-9F4B4BFE2500}"/>
              </a:ext>
            </a:extLst>
          </p:cNvPr>
          <p:cNvSpPr/>
          <p:nvPr/>
        </p:nvSpPr>
        <p:spPr>
          <a:xfrm>
            <a:off x="6615907" y="840594"/>
            <a:ext cx="4643482" cy="27382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Hvordan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gik</a:t>
            </a:r>
            <a:r>
              <a:rPr lang="en-US" dirty="0">
                <a:solidFill>
                  <a:schemeClr val="tx1"/>
                </a:solidFill>
              </a:rPr>
              <a:t> det </a:t>
            </a:r>
            <a:r>
              <a:rPr lang="en-US" dirty="0" err="1">
                <a:solidFill>
                  <a:schemeClr val="tx1"/>
                </a:solidFill>
              </a:rPr>
              <a:t>så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FED3B5-ABCB-43EF-9925-A71A14C3ABCD}"/>
              </a:ext>
            </a:extLst>
          </p:cNvPr>
          <p:cNvSpPr txBox="1"/>
          <p:nvPr/>
        </p:nvSpPr>
        <p:spPr>
          <a:xfrm>
            <a:off x="1956391" y="1209926"/>
            <a:ext cx="8420986" cy="39755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48130" name="Picture 2" descr="Related image">
            <a:extLst>
              <a:ext uri="{FF2B5EF4-FFF2-40B4-BE49-F238E27FC236}">
                <a16:creationId xmlns:a16="http://schemas.microsoft.com/office/drawing/2014/main" id="{401ACC03-E34B-4B95-945B-43817EC3D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"/>
          <a:stretch/>
        </p:blipFill>
        <p:spPr bwMode="auto">
          <a:xfrm>
            <a:off x="2084611" y="1244506"/>
            <a:ext cx="8150997" cy="39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4A1CD1-B51B-416E-AFC2-2A0268DC7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8175" y="3016512"/>
            <a:ext cx="2067844" cy="55426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632F26-95B5-4E0F-88C8-44C85E9406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 b="24445"/>
          <a:stretch/>
        </p:blipFill>
        <p:spPr>
          <a:xfrm>
            <a:off x="1965664" y="1206027"/>
            <a:ext cx="8411713" cy="3975573"/>
          </a:xfrm>
          <a:prstGeom prst="rect">
            <a:avLst/>
          </a:prstGeom>
        </p:spPr>
      </p:pic>
      <p:pic>
        <p:nvPicPr>
          <p:cNvPr id="18" name="Graphic 17" descr="Smiling face with solid fill">
            <a:extLst>
              <a:ext uri="{FF2B5EF4-FFF2-40B4-BE49-F238E27FC236}">
                <a16:creationId xmlns:a16="http://schemas.microsoft.com/office/drawing/2014/main" id="{0006AE1C-9B7E-4821-9A71-CB7C1D69D5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20592">
            <a:off x="9046297" y="1553192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7D04834-C92C-4CD1-838B-F5D87EBB2F10}"/>
              </a:ext>
            </a:extLst>
          </p:cNvPr>
          <p:cNvSpPr/>
          <p:nvPr/>
        </p:nvSpPr>
        <p:spPr>
          <a:xfrm>
            <a:off x="9385469" y="1954121"/>
            <a:ext cx="215732" cy="2078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297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1651E72-30EC-4BFC-8D3E-2097779D80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1651E72-30EC-4BFC-8D3E-2097779D8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62CDB-8508-405E-BA3B-B4FD1801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A7144-EE89-4D53-B151-B9A641EC47F2}"/>
              </a:ext>
            </a:extLst>
          </p:cNvPr>
          <p:cNvSpPr txBox="1"/>
          <p:nvPr/>
        </p:nvSpPr>
        <p:spPr>
          <a:xfrm>
            <a:off x="6706741" y="857884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Tilbageblik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2019…</a:t>
            </a:r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F0087-0247-42D5-A075-4FF9A90CF07D}"/>
              </a:ext>
            </a:extLst>
          </p:cNvPr>
          <p:cNvSpPr txBox="1"/>
          <p:nvPr/>
        </p:nvSpPr>
        <p:spPr>
          <a:xfrm>
            <a:off x="6640603" y="840594"/>
            <a:ext cx="3843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Tre </a:t>
            </a:r>
            <a:r>
              <a:rPr lang="en-US" dirty="0" err="1"/>
              <a:t>overordnede</a:t>
            </a:r>
            <a:r>
              <a:rPr lang="en-US" dirty="0"/>
              <a:t> </a:t>
            </a:r>
            <a:r>
              <a:rPr lang="en-US" dirty="0" err="1"/>
              <a:t>mål</a:t>
            </a:r>
            <a:r>
              <a:rPr lang="en-US" dirty="0"/>
              <a:t> for 2019</a:t>
            </a:r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9820B-D83F-4F05-B798-2C41DA34ECDE}"/>
              </a:ext>
            </a:extLst>
          </p:cNvPr>
          <p:cNvSpPr txBox="1"/>
          <p:nvPr/>
        </p:nvSpPr>
        <p:spPr>
          <a:xfrm>
            <a:off x="6640603" y="1423306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medlemmer</a:t>
            </a:r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E7233-05D8-4568-9037-84B48D626D69}"/>
              </a:ext>
            </a:extLst>
          </p:cNvPr>
          <p:cNvSpPr txBox="1"/>
          <p:nvPr/>
        </p:nvSpPr>
        <p:spPr>
          <a:xfrm>
            <a:off x="6640603" y="1959097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– </a:t>
            </a:r>
            <a:r>
              <a:rPr lang="en-US" dirty="0" err="1"/>
              <a:t>Flere</a:t>
            </a:r>
            <a:r>
              <a:rPr lang="en-US" dirty="0"/>
              <a:t> events</a:t>
            </a:r>
            <a:endParaRPr lang="da-DK" dirty="0"/>
          </a:p>
        </p:txBody>
      </p:sp>
      <p:pic>
        <p:nvPicPr>
          <p:cNvPr id="41989" name="Picture 5" descr="Image result for past looking back sign">
            <a:extLst>
              <a:ext uri="{FF2B5EF4-FFF2-40B4-BE49-F238E27FC236}">
                <a16:creationId xmlns:a16="http://schemas.microsoft.com/office/drawing/2014/main" id="{8117AEE1-82A1-4218-AFC5-5CA0C4CCE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4"/>
          <a:stretch/>
        </p:blipFill>
        <p:spPr bwMode="auto">
          <a:xfrm>
            <a:off x="0" y="-32425"/>
            <a:ext cx="6169764" cy="68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A2BFC-49FE-4E81-A31B-E79625429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1336" y="331789"/>
            <a:ext cx="5118202" cy="45719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Formandens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beretning</a:t>
            </a:r>
            <a:r>
              <a:rPr lang="en-US" dirty="0">
                <a:solidFill>
                  <a:schemeClr val="bg1"/>
                </a:solidFill>
              </a:rPr>
              <a:t> for 2019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8B7DD2-F164-4AE8-B786-07AF206A2C22}"/>
              </a:ext>
            </a:extLst>
          </p:cNvPr>
          <p:cNvSpPr txBox="1"/>
          <p:nvPr/>
        </p:nvSpPr>
        <p:spPr>
          <a:xfrm>
            <a:off x="6640603" y="2494888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– </a:t>
            </a:r>
            <a:r>
              <a:rPr lang="en-US" dirty="0" err="1"/>
              <a:t>Simplere</a:t>
            </a:r>
            <a:r>
              <a:rPr lang="en-US" dirty="0"/>
              <a:t> </a:t>
            </a:r>
            <a:r>
              <a:rPr lang="en-US" dirty="0" err="1"/>
              <a:t>arbejdsgange</a:t>
            </a:r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CA40E4-C1EA-488D-9B29-3EC285CDB406}"/>
              </a:ext>
            </a:extLst>
          </p:cNvPr>
          <p:cNvSpPr txBox="1"/>
          <p:nvPr/>
        </p:nvSpPr>
        <p:spPr>
          <a:xfrm rot="20967134">
            <a:off x="8725710" y="1519282"/>
            <a:ext cx="18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VEND TENDENSEN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863C1C-66BB-40F2-93F0-024605D9B5DA}"/>
              </a:ext>
            </a:extLst>
          </p:cNvPr>
          <p:cNvSpPr txBox="1"/>
          <p:nvPr/>
        </p:nvSpPr>
        <p:spPr>
          <a:xfrm rot="20967134">
            <a:off x="9559347" y="2306579"/>
            <a:ext cx="18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GØR LIVET NEMMERE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D77F4-561D-4A96-ACC0-9F4B4BFE2500}"/>
              </a:ext>
            </a:extLst>
          </p:cNvPr>
          <p:cNvSpPr/>
          <p:nvPr/>
        </p:nvSpPr>
        <p:spPr>
          <a:xfrm>
            <a:off x="6615907" y="840594"/>
            <a:ext cx="4643482" cy="27382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Hvordan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gik</a:t>
            </a:r>
            <a:r>
              <a:rPr lang="en-US" dirty="0">
                <a:solidFill>
                  <a:schemeClr val="tx1"/>
                </a:solidFill>
              </a:rPr>
              <a:t> det </a:t>
            </a:r>
            <a:r>
              <a:rPr lang="en-US" dirty="0" err="1">
                <a:solidFill>
                  <a:schemeClr val="tx1"/>
                </a:solidFill>
              </a:rPr>
              <a:t>så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6" name="Graphic 15" descr="Smiling face with solid fill">
            <a:extLst>
              <a:ext uri="{FF2B5EF4-FFF2-40B4-BE49-F238E27FC236}">
                <a16:creationId xmlns:a16="http://schemas.microsoft.com/office/drawing/2014/main" id="{FA790790-0871-46EA-8C30-7DBD5DB9F8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20592">
            <a:off x="10573060" y="3412611"/>
            <a:ext cx="914400" cy="9144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A51929E-776D-4345-A6FB-F3A21E2CD871}"/>
              </a:ext>
            </a:extLst>
          </p:cNvPr>
          <p:cNvSpPr/>
          <p:nvPr/>
        </p:nvSpPr>
        <p:spPr>
          <a:xfrm>
            <a:off x="10912232" y="3813540"/>
            <a:ext cx="215732" cy="2078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8" name="Graphic 17" descr="Smiling face with solid fill">
            <a:extLst>
              <a:ext uri="{FF2B5EF4-FFF2-40B4-BE49-F238E27FC236}">
                <a16:creationId xmlns:a16="http://schemas.microsoft.com/office/drawing/2014/main" id="{35EB2087-530E-4232-9DF1-9B38418906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93836">
            <a:off x="9656100" y="3015823"/>
            <a:ext cx="914400" cy="914400"/>
          </a:xfrm>
          <a:prstGeom prst="rect">
            <a:avLst/>
          </a:prstGeom>
        </p:spPr>
      </p:pic>
      <p:pic>
        <p:nvPicPr>
          <p:cNvPr id="19" name="Graphic 18" descr="Smiling face with solid fill">
            <a:extLst>
              <a:ext uri="{FF2B5EF4-FFF2-40B4-BE49-F238E27FC236}">
                <a16:creationId xmlns:a16="http://schemas.microsoft.com/office/drawing/2014/main" id="{857B2C97-7EED-448C-93D9-3C5D62CA9F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436268">
            <a:off x="8839345" y="3285074"/>
            <a:ext cx="914400" cy="914400"/>
          </a:xfrm>
          <a:prstGeom prst="rect">
            <a:avLst/>
          </a:prstGeom>
        </p:spPr>
      </p:pic>
      <p:pic>
        <p:nvPicPr>
          <p:cNvPr id="20" name="Graphic 19" descr="Smiling face with solid fill">
            <a:extLst>
              <a:ext uri="{FF2B5EF4-FFF2-40B4-BE49-F238E27FC236}">
                <a16:creationId xmlns:a16="http://schemas.microsoft.com/office/drawing/2014/main" id="{405AE601-8BDC-46DA-87EB-0B326402BC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436268">
            <a:off x="10984299" y="5234377"/>
            <a:ext cx="914400" cy="914400"/>
          </a:xfrm>
          <a:prstGeom prst="rect">
            <a:avLst/>
          </a:prstGeom>
        </p:spPr>
      </p:pic>
      <p:pic>
        <p:nvPicPr>
          <p:cNvPr id="21" name="Graphic 20" descr="Smiling face with solid fill">
            <a:extLst>
              <a:ext uri="{FF2B5EF4-FFF2-40B4-BE49-F238E27FC236}">
                <a16:creationId xmlns:a16="http://schemas.microsoft.com/office/drawing/2014/main" id="{8BD55566-215C-4442-BAB9-BD359C9B35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29240">
            <a:off x="9705252" y="4755927"/>
            <a:ext cx="914400" cy="914400"/>
          </a:xfrm>
          <a:prstGeom prst="rect">
            <a:avLst/>
          </a:prstGeom>
        </p:spPr>
      </p:pic>
      <p:pic>
        <p:nvPicPr>
          <p:cNvPr id="22" name="Graphic 21" descr="Smiling face with solid fill">
            <a:extLst>
              <a:ext uri="{FF2B5EF4-FFF2-40B4-BE49-F238E27FC236}">
                <a16:creationId xmlns:a16="http://schemas.microsoft.com/office/drawing/2014/main" id="{D96D13B7-1621-4042-9FCE-FE18E25C02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7668" y="5180044"/>
            <a:ext cx="914400" cy="914400"/>
          </a:xfrm>
          <a:prstGeom prst="rect">
            <a:avLst/>
          </a:prstGeom>
        </p:spPr>
      </p:pic>
      <p:pic>
        <p:nvPicPr>
          <p:cNvPr id="23" name="Graphic 22" descr="Smiling face with solid fill">
            <a:extLst>
              <a:ext uri="{FF2B5EF4-FFF2-40B4-BE49-F238E27FC236}">
                <a16:creationId xmlns:a16="http://schemas.microsoft.com/office/drawing/2014/main" id="{534EC5CE-3028-47AC-A238-EF76691E4D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09448" y="4303055"/>
            <a:ext cx="914400" cy="914400"/>
          </a:xfrm>
          <a:prstGeom prst="rect">
            <a:avLst/>
          </a:prstGeom>
        </p:spPr>
      </p:pic>
      <p:pic>
        <p:nvPicPr>
          <p:cNvPr id="24" name="Graphic 23" descr="Smiling face with solid fill">
            <a:extLst>
              <a:ext uri="{FF2B5EF4-FFF2-40B4-BE49-F238E27FC236}">
                <a16:creationId xmlns:a16="http://schemas.microsoft.com/office/drawing/2014/main" id="{FEA26181-E0A2-4A57-AE6C-4716BCC9EE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36137">
            <a:off x="6950067" y="5560206"/>
            <a:ext cx="914400" cy="914400"/>
          </a:xfrm>
          <a:prstGeom prst="rect">
            <a:avLst/>
          </a:prstGeom>
        </p:spPr>
      </p:pic>
      <p:pic>
        <p:nvPicPr>
          <p:cNvPr id="25" name="Graphic 24" descr="Smiling face with solid fill">
            <a:extLst>
              <a:ext uri="{FF2B5EF4-FFF2-40B4-BE49-F238E27FC236}">
                <a16:creationId xmlns:a16="http://schemas.microsoft.com/office/drawing/2014/main" id="{198D20CC-5953-45C1-858E-AE94F3A967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36137">
            <a:off x="4573986" y="4732185"/>
            <a:ext cx="914400" cy="914400"/>
          </a:xfrm>
          <a:prstGeom prst="rect">
            <a:avLst/>
          </a:prstGeom>
        </p:spPr>
      </p:pic>
      <p:pic>
        <p:nvPicPr>
          <p:cNvPr id="26" name="Graphic 25" descr="Smiling face with solid fill">
            <a:extLst>
              <a:ext uri="{FF2B5EF4-FFF2-40B4-BE49-F238E27FC236}">
                <a16:creationId xmlns:a16="http://schemas.microsoft.com/office/drawing/2014/main" id="{E92243B3-B69A-41B9-AB98-2CA999B0FF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8825">
            <a:off x="6128998" y="3564190"/>
            <a:ext cx="914400" cy="914400"/>
          </a:xfrm>
          <a:prstGeom prst="rect">
            <a:avLst/>
          </a:prstGeom>
        </p:spPr>
      </p:pic>
      <p:pic>
        <p:nvPicPr>
          <p:cNvPr id="28" name="Graphic 27" descr="Smiling face with solid fill">
            <a:extLst>
              <a:ext uri="{FF2B5EF4-FFF2-40B4-BE49-F238E27FC236}">
                <a16:creationId xmlns:a16="http://schemas.microsoft.com/office/drawing/2014/main" id="{0A96F87D-1E5C-41A1-86A6-74F410E375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31153">
            <a:off x="6759573" y="4936920"/>
            <a:ext cx="914400" cy="914400"/>
          </a:xfrm>
          <a:prstGeom prst="rect">
            <a:avLst/>
          </a:prstGeom>
        </p:spPr>
      </p:pic>
      <p:pic>
        <p:nvPicPr>
          <p:cNvPr id="29" name="Graphic 28" descr="Smiling face with solid fill">
            <a:extLst>
              <a:ext uri="{FF2B5EF4-FFF2-40B4-BE49-F238E27FC236}">
                <a16:creationId xmlns:a16="http://schemas.microsoft.com/office/drawing/2014/main" id="{C7FD0154-0433-43D9-87CA-13FAE81AAF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012201">
            <a:off x="9415454" y="5364755"/>
            <a:ext cx="914400" cy="914400"/>
          </a:xfrm>
          <a:prstGeom prst="rect">
            <a:avLst/>
          </a:prstGeom>
        </p:spPr>
      </p:pic>
      <p:pic>
        <p:nvPicPr>
          <p:cNvPr id="30" name="Graphic 29" descr="Smiling face with solid fill">
            <a:extLst>
              <a:ext uri="{FF2B5EF4-FFF2-40B4-BE49-F238E27FC236}">
                <a16:creationId xmlns:a16="http://schemas.microsoft.com/office/drawing/2014/main" id="{B073FA6C-9944-4672-8C6D-32B845E3D7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090126">
            <a:off x="10632359" y="4695022"/>
            <a:ext cx="914400" cy="914400"/>
          </a:xfrm>
          <a:prstGeom prst="rect">
            <a:avLst/>
          </a:prstGeom>
        </p:spPr>
      </p:pic>
      <p:pic>
        <p:nvPicPr>
          <p:cNvPr id="31" name="Graphic 30" descr="Smiling face with solid fill">
            <a:extLst>
              <a:ext uri="{FF2B5EF4-FFF2-40B4-BE49-F238E27FC236}">
                <a16:creationId xmlns:a16="http://schemas.microsoft.com/office/drawing/2014/main" id="{D751676E-F639-43C5-90C9-470491CD86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090126">
            <a:off x="9465691" y="3708195"/>
            <a:ext cx="914400" cy="914400"/>
          </a:xfrm>
          <a:prstGeom prst="rect">
            <a:avLst/>
          </a:prstGeom>
        </p:spPr>
      </p:pic>
      <p:pic>
        <p:nvPicPr>
          <p:cNvPr id="32" name="Graphic 31" descr="Smiling face with solid fill">
            <a:extLst>
              <a:ext uri="{FF2B5EF4-FFF2-40B4-BE49-F238E27FC236}">
                <a16:creationId xmlns:a16="http://schemas.microsoft.com/office/drawing/2014/main" id="{256FEEC0-9F36-4F93-B127-30238A1E2C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33440">
            <a:off x="8563899" y="4372012"/>
            <a:ext cx="914400" cy="914400"/>
          </a:xfrm>
          <a:prstGeom prst="rect">
            <a:avLst/>
          </a:prstGeom>
        </p:spPr>
      </p:pic>
      <p:pic>
        <p:nvPicPr>
          <p:cNvPr id="33" name="Graphic 32" descr="Smiling face with solid fill">
            <a:extLst>
              <a:ext uri="{FF2B5EF4-FFF2-40B4-BE49-F238E27FC236}">
                <a16:creationId xmlns:a16="http://schemas.microsoft.com/office/drawing/2014/main" id="{A7B2FA79-274D-41B6-A501-B3A529A661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287795">
            <a:off x="7791934" y="5035236"/>
            <a:ext cx="914400" cy="914400"/>
          </a:xfrm>
          <a:prstGeom prst="rect">
            <a:avLst/>
          </a:prstGeom>
        </p:spPr>
      </p:pic>
      <p:pic>
        <p:nvPicPr>
          <p:cNvPr id="34" name="Graphic 33" descr="Smiling face with solid fill">
            <a:extLst>
              <a:ext uri="{FF2B5EF4-FFF2-40B4-BE49-F238E27FC236}">
                <a16:creationId xmlns:a16="http://schemas.microsoft.com/office/drawing/2014/main" id="{40275566-FA1F-4147-AF68-BF15F0CFE0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22589">
            <a:off x="6381626" y="4187150"/>
            <a:ext cx="914400" cy="914400"/>
          </a:xfrm>
          <a:prstGeom prst="rect">
            <a:avLst/>
          </a:prstGeom>
        </p:spPr>
      </p:pic>
      <p:pic>
        <p:nvPicPr>
          <p:cNvPr id="35" name="Graphic 34" descr="Smiling face with solid fill">
            <a:extLst>
              <a:ext uri="{FF2B5EF4-FFF2-40B4-BE49-F238E27FC236}">
                <a16:creationId xmlns:a16="http://schemas.microsoft.com/office/drawing/2014/main" id="{0C45253B-43AB-4ADE-9F16-66EB3F5BF5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48776">
            <a:off x="7755366" y="3691615"/>
            <a:ext cx="914400" cy="914400"/>
          </a:xfrm>
          <a:prstGeom prst="rect">
            <a:avLst/>
          </a:prstGeom>
        </p:spPr>
      </p:pic>
      <p:pic>
        <p:nvPicPr>
          <p:cNvPr id="36" name="Graphic 35" descr="Smiling face with solid fill">
            <a:extLst>
              <a:ext uri="{FF2B5EF4-FFF2-40B4-BE49-F238E27FC236}">
                <a16:creationId xmlns:a16="http://schemas.microsoft.com/office/drawing/2014/main" id="{4D69B159-E00B-4ABA-8DA6-6F425671A7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48776">
            <a:off x="11160686" y="4065460"/>
            <a:ext cx="914400" cy="91440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7FA9F51E-1981-4388-A176-458E5794DDEE}"/>
              </a:ext>
            </a:extLst>
          </p:cNvPr>
          <p:cNvSpPr/>
          <p:nvPr/>
        </p:nvSpPr>
        <p:spPr>
          <a:xfrm>
            <a:off x="6696568" y="4591108"/>
            <a:ext cx="215732" cy="2078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Graphic 6" descr="Grinning face with solid fill">
            <a:extLst>
              <a:ext uri="{FF2B5EF4-FFF2-40B4-BE49-F238E27FC236}">
                <a16:creationId xmlns:a16="http://schemas.microsoft.com/office/drawing/2014/main" id="{9E9B19D3-250C-426D-A68D-04E5B28C1C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29817">
            <a:off x="8382145" y="3716828"/>
            <a:ext cx="914400" cy="914400"/>
          </a:xfrm>
          <a:prstGeom prst="rect">
            <a:avLst/>
          </a:prstGeom>
        </p:spPr>
      </p:pic>
      <p:pic>
        <p:nvPicPr>
          <p:cNvPr id="38" name="Graphic 37" descr="Grinning face with solid fill">
            <a:extLst>
              <a:ext uri="{FF2B5EF4-FFF2-40B4-BE49-F238E27FC236}">
                <a16:creationId xmlns:a16="http://schemas.microsoft.com/office/drawing/2014/main" id="{7E9518FE-538D-4A94-A9CF-43E2580CCC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669996">
            <a:off x="6238082" y="5335742"/>
            <a:ext cx="914400" cy="914400"/>
          </a:xfrm>
          <a:prstGeom prst="rect">
            <a:avLst/>
          </a:prstGeom>
        </p:spPr>
      </p:pic>
      <p:pic>
        <p:nvPicPr>
          <p:cNvPr id="39" name="Graphic 38" descr="Grinning face with solid fill">
            <a:extLst>
              <a:ext uri="{FF2B5EF4-FFF2-40B4-BE49-F238E27FC236}">
                <a16:creationId xmlns:a16="http://schemas.microsoft.com/office/drawing/2014/main" id="{216EEEEB-F31A-46C7-9245-77504E0E37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966372">
            <a:off x="10262364" y="5391019"/>
            <a:ext cx="914400" cy="914400"/>
          </a:xfrm>
          <a:prstGeom prst="rect">
            <a:avLst/>
          </a:prstGeom>
        </p:spPr>
      </p:pic>
      <p:pic>
        <p:nvPicPr>
          <p:cNvPr id="43" name="Graphic 42" descr="Sunglasses face with solid fill">
            <a:extLst>
              <a:ext uri="{FF2B5EF4-FFF2-40B4-BE49-F238E27FC236}">
                <a16:creationId xmlns:a16="http://schemas.microsoft.com/office/drawing/2014/main" id="{3830BBBE-BDAE-44A9-9948-545F7D2E35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81687">
            <a:off x="5161090" y="4445222"/>
            <a:ext cx="914400" cy="914400"/>
          </a:xfrm>
          <a:prstGeom prst="rect">
            <a:avLst/>
          </a:prstGeom>
        </p:spPr>
      </p:pic>
      <p:pic>
        <p:nvPicPr>
          <p:cNvPr id="40" name="Graphic 39" descr="Grinning face with solid fill">
            <a:extLst>
              <a:ext uri="{FF2B5EF4-FFF2-40B4-BE49-F238E27FC236}">
                <a16:creationId xmlns:a16="http://schemas.microsoft.com/office/drawing/2014/main" id="{6C69DFFA-6EFE-43FD-9FC0-7CCC5E0133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76288">
            <a:off x="10213564" y="4181171"/>
            <a:ext cx="914400" cy="914400"/>
          </a:xfrm>
          <a:prstGeom prst="rect">
            <a:avLst/>
          </a:prstGeom>
        </p:spPr>
      </p:pic>
      <p:pic>
        <p:nvPicPr>
          <p:cNvPr id="41" name="Graphic 40" descr="Winking face with solid fill">
            <a:extLst>
              <a:ext uri="{FF2B5EF4-FFF2-40B4-BE49-F238E27FC236}">
                <a16:creationId xmlns:a16="http://schemas.microsoft.com/office/drawing/2014/main" id="{E78FFEE0-D311-4C82-BF00-E14AF6FF6E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68355" y="3471341"/>
            <a:ext cx="914400" cy="914400"/>
          </a:xfrm>
          <a:prstGeom prst="rect">
            <a:avLst/>
          </a:prstGeom>
        </p:spPr>
      </p:pic>
      <p:pic>
        <p:nvPicPr>
          <p:cNvPr id="27" name="Graphic 26" descr="Smiling face with solid fill">
            <a:extLst>
              <a:ext uri="{FF2B5EF4-FFF2-40B4-BE49-F238E27FC236}">
                <a16:creationId xmlns:a16="http://schemas.microsoft.com/office/drawing/2014/main" id="{5AA4347D-3925-472D-B950-EAF1E3547B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431153">
            <a:off x="5153443" y="50638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1141046-B6C0-4818-B717-5F36ED741FF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1141046-B6C0-4818-B717-5F36ED741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02F5F04-4987-43F8-91E0-8A14FA480A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15D9B90-38D2-4E45-96DD-D92E9D2EA7D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9C16C-C6FD-4DEB-B111-9F965DB97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412875"/>
            <a:ext cx="6415088" cy="44640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Møllebandens</a:t>
            </a:r>
            <a:r>
              <a:rPr lang="de-DE" dirty="0"/>
              <a:t> </a:t>
            </a:r>
            <a:r>
              <a:rPr lang="de-DE" dirty="0" err="1"/>
              <a:t>Venner</a:t>
            </a:r>
            <a:r>
              <a:rPr lang="de-DE" dirty="0"/>
              <a:t> </a:t>
            </a:r>
            <a:r>
              <a:rPr lang="de-DE" dirty="0" err="1"/>
              <a:t>vil</a:t>
            </a:r>
            <a:r>
              <a:rPr lang="de-DE" dirty="0"/>
              <a:t> </a:t>
            </a:r>
            <a:r>
              <a:rPr lang="de-DE" dirty="0" err="1"/>
              <a:t>stå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- </a:t>
            </a:r>
            <a:r>
              <a:rPr lang="de-DE" dirty="0" err="1"/>
              <a:t>eller</a:t>
            </a:r>
            <a:r>
              <a:rPr lang="de-DE" dirty="0"/>
              <a:t> </a:t>
            </a:r>
            <a:r>
              <a:rPr lang="de-DE" dirty="0" err="1"/>
              <a:t>hjælpe</a:t>
            </a:r>
            <a:r>
              <a:rPr lang="de-DE" dirty="0"/>
              <a:t> </a:t>
            </a:r>
            <a:r>
              <a:rPr lang="de-DE" dirty="0" err="1"/>
              <a:t>til</a:t>
            </a:r>
            <a:r>
              <a:rPr lang="de-DE" dirty="0"/>
              <a:t> </a:t>
            </a:r>
            <a:r>
              <a:rPr lang="de-DE" dirty="0" err="1"/>
              <a:t>med</a:t>
            </a:r>
            <a:r>
              <a:rPr lang="de-DE" dirty="0"/>
              <a:t> </a:t>
            </a:r>
            <a:r>
              <a:rPr lang="de-DE" dirty="0" err="1"/>
              <a:t>store</a:t>
            </a:r>
            <a:r>
              <a:rPr lang="de-DE" dirty="0"/>
              <a:t> </a:t>
            </a:r>
            <a:r>
              <a:rPr lang="de-DE" dirty="0" err="1"/>
              <a:t>arrangementer</a:t>
            </a:r>
            <a:r>
              <a:rPr lang="de-DE" dirty="0"/>
              <a:t>, </a:t>
            </a:r>
            <a:r>
              <a:rPr lang="de-DE" dirty="0" err="1"/>
              <a:t>såsom</a:t>
            </a:r>
            <a:r>
              <a:rPr lang="de-DE" dirty="0"/>
              <a:t>:</a:t>
            </a:r>
          </a:p>
          <a:p>
            <a:pPr marL="465455" lvl="1" indent="-285750">
              <a:buFont typeface="Wingdings" panose="05000000000000000000" pitchFamily="2" charset="2"/>
              <a:buChar char="Ø"/>
            </a:pPr>
            <a:r>
              <a:rPr lang="de-DE" dirty="0"/>
              <a:t>Sommerfest/</a:t>
            </a:r>
            <a:r>
              <a:rPr lang="de-DE" dirty="0" err="1"/>
              <a:t>Høstfest</a:t>
            </a:r>
            <a:r>
              <a:rPr lang="de-DE" dirty="0"/>
              <a:t> </a:t>
            </a:r>
            <a:r>
              <a:rPr lang="de-DE" dirty="0" err="1"/>
              <a:t>eller</a:t>
            </a:r>
            <a:r>
              <a:rPr lang="de-DE" dirty="0"/>
              <a:t> </a:t>
            </a:r>
            <a:r>
              <a:rPr lang="de-DE" dirty="0" err="1"/>
              <a:t>lignende</a:t>
            </a:r>
            <a:endParaRPr lang="de-DE" dirty="0">
              <a:cs typeface="Arial"/>
            </a:endParaRPr>
          </a:p>
          <a:p>
            <a:pPr marL="465455" lvl="1" indent="-285750">
              <a:buFont typeface="Wingdings" panose="05000000000000000000" pitchFamily="2" charset="2"/>
              <a:buChar char="Ø"/>
            </a:pPr>
            <a:r>
              <a:rPr lang="de-DE" dirty="0" err="1"/>
              <a:t>Juletræsfest</a:t>
            </a:r>
            <a:endParaRPr lang="de-DE" dirty="0">
              <a:cs typeface="Arial"/>
            </a:endParaRPr>
          </a:p>
          <a:p>
            <a:pPr marL="465455" lvl="1" indent="-285750">
              <a:buFont typeface="Wingdings" panose="05000000000000000000" pitchFamily="2" charset="2"/>
              <a:buChar char="Ø"/>
            </a:pPr>
            <a:r>
              <a:rPr lang="de-DE" dirty="0" err="1"/>
              <a:t>Ekstraordinære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 a la gratis </a:t>
            </a:r>
            <a:r>
              <a:rPr lang="de-DE" dirty="0" err="1"/>
              <a:t>cirkus</a:t>
            </a:r>
            <a:r>
              <a:rPr lang="de-DE" dirty="0"/>
              <a:t> </a:t>
            </a:r>
            <a:r>
              <a:rPr lang="de-DE" dirty="0" err="1"/>
              <a:t>til</a:t>
            </a:r>
            <a:r>
              <a:rPr lang="de-DE" dirty="0"/>
              <a:t> alle</a:t>
            </a:r>
            <a:endParaRPr lang="de-DE" dirty="0">
              <a:cs typeface="Arial"/>
            </a:endParaRPr>
          </a:p>
          <a:p>
            <a:pPr marL="465455" lvl="1" indent="-285750">
              <a:buFont typeface="Wingdings" panose="05000000000000000000" pitchFamily="2" charset="2"/>
              <a:buChar char="Ø"/>
            </a:pPr>
            <a:r>
              <a:rPr lang="de-DE" dirty="0"/>
              <a:t>Og </a:t>
            </a:r>
            <a:r>
              <a:rPr lang="de-DE" dirty="0" err="1"/>
              <a:t>kun</a:t>
            </a:r>
            <a:r>
              <a:rPr lang="de-DE" dirty="0"/>
              <a:t> </a:t>
            </a:r>
            <a:r>
              <a:rPr lang="de-DE" dirty="0" err="1"/>
              <a:t>fantasien</a:t>
            </a:r>
            <a:r>
              <a:rPr lang="de-DE" dirty="0"/>
              <a:t> </a:t>
            </a:r>
            <a:r>
              <a:rPr lang="de-DE" dirty="0" err="1"/>
              <a:t>sætter</a:t>
            </a:r>
            <a:r>
              <a:rPr lang="de-DE" dirty="0"/>
              <a:t> </a:t>
            </a:r>
            <a:r>
              <a:rPr lang="de-DE" dirty="0" err="1"/>
              <a:t>grænser</a:t>
            </a:r>
            <a:r>
              <a:rPr lang="de-DE" dirty="0"/>
              <a:t>…</a:t>
            </a:r>
            <a:endParaRPr lang="de-DE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Skriv</a:t>
            </a:r>
            <a:r>
              <a:rPr lang="de-DE" dirty="0"/>
              <a:t> </a:t>
            </a:r>
            <a:r>
              <a:rPr lang="de-DE" dirty="0" err="1"/>
              <a:t>til</a:t>
            </a:r>
            <a:r>
              <a:rPr lang="de-DE" dirty="0"/>
              <a:t> </a:t>
            </a:r>
            <a:r>
              <a:rPr lang="de-DE" dirty="0">
                <a:hlinkClick r:id="rId8"/>
              </a:rPr>
              <a:t>moellebanden.energy@siemensgamesa.com</a:t>
            </a:r>
            <a:r>
              <a:rPr lang="de-DE" dirty="0"/>
              <a:t> </a:t>
            </a:r>
            <a:r>
              <a:rPr lang="de-DE" dirty="0" err="1"/>
              <a:t>eller</a:t>
            </a:r>
            <a:r>
              <a:rPr lang="de-DE" dirty="0"/>
              <a:t> </a:t>
            </a:r>
            <a:r>
              <a:rPr lang="de-DE" dirty="0" err="1"/>
              <a:t>bliv</a:t>
            </a:r>
            <a:r>
              <a:rPr lang="de-DE" dirty="0"/>
              <a:t> </a:t>
            </a:r>
            <a:r>
              <a:rPr lang="de-DE" dirty="0" err="1"/>
              <a:t>skrevet</a:t>
            </a:r>
            <a:r>
              <a:rPr lang="de-DE" dirty="0"/>
              <a:t> </a:t>
            </a:r>
            <a:r>
              <a:rPr lang="de-DE" dirty="0" err="1"/>
              <a:t>op</a:t>
            </a:r>
            <a:r>
              <a:rPr lang="de-DE" dirty="0"/>
              <a:t> </a:t>
            </a:r>
            <a:r>
              <a:rPr lang="de-DE" dirty="0" err="1"/>
              <a:t>hos</a:t>
            </a:r>
            <a:r>
              <a:rPr lang="de-DE" dirty="0"/>
              <a:t> </a:t>
            </a:r>
            <a:r>
              <a:rPr lang="de-DE" dirty="0" err="1"/>
              <a:t>bestyrelsen</a:t>
            </a:r>
            <a:r>
              <a:rPr lang="de-DE" dirty="0"/>
              <a:t> </a:t>
            </a:r>
            <a:r>
              <a:rPr lang="de-DE" dirty="0" err="1"/>
              <a:t>efter</a:t>
            </a:r>
            <a:r>
              <a:rPr lang="de-DE" dirty="0"/>
              <a:t> </a:t>
            </a:r>
            <a:r>
              <a:rPr lang="de-DE" dirty="0" err="1"/>
              <a:t>mødet</a:t>
            </a:r>
            <a:r>
              <a:rPr lang="de-DE" dirty="0"/>
              <a:t>, </a:t>
            </a:r>
            <a:r>
              <a:rPr lang="de-DE" dirty="0" err="1"/>
              <a:t>hvis</a:t>
            </a:r>
            <a:r>
              <a:rPr lang="de-DE" dirty="0"/>
              <a:t> du </a:t>
            </a:r>
            <a:r>
              <a:rPr lang="de-DE" dirty="0" err="1"/>
              <a:t>vil</a:t>
            </a:r>
            <a:r>
              <a:rPr lang="de-DE" dirty="0"/>
              <a:t> </a:t>
            </a:r>
            <a:r>
              <a:rPr lang="de-DE" dirty="0" err="1"/>
              <a:t>være</a:t>
            </a:r>
            <a:r>
              <a:rPr lang="de-DE" dirty="0"/>
              <a:t> en del </a:t>
            </a:r>
            <a:r>
              <a:rPr lang="de-DE" dirty="0" err="1"/>
              <a:t>af</a:t>
            </a:r>
            <a:r>
              <a:rPr lang="de-DE" dirty="0"/>
              <a:t> </a:t>
            </a:r>
            <a:r>
              <a:rPr lang="de-DE" dirty="0" err="1"/>
              <a:t>Møllebandens</a:t>
            </a:r>
            <a:r>
              <a:rPr lang="de-DE" dirty="0"/>
              <a:t> </a:t>
            </a:r>
            <a:r>
              <a:rPr lang="de-DE" dirty="0" err="1"/>
              <a:t>Venner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FD25729-A429-4AAD-8386-8EFFA28A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Rigtige</a:t>
            </a:r>
            <a:r>
              <a:rPr lang="de-DE" dirty="0"/>
              <a:t> </a:t>
            </a:r>
            <a:r>
              <a:rPr lang="de-DE" dirty="0" err="1"/>
              <a:t>venner</a:t>
            </a:r>
            <a:r>
              <a:rPr lang="de-DE" dirty="0"/>
              <a:t>… </a:t>
            </a:r>
            <a:r>
              <a:rPr lang="de-DE" dirty="0" err="1"/>
              <a:t>Møllebandens</a:t>
            </a:r>
            <a:r>
              <a:rPr lang="de-DE" dirty="0"/>
              <a:t> </a:t>
            </a:r>
            <a:r>
              <a:rPr lang="de-DE" dirty="0" err="1"/>
              <a:t>Venner</a:t>
            </a:r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9B86CD-6990-4047-9B32-BB1318D2B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2020</a:t>
            </a:r>
          </a:p>
          <a:p>
            <a:endParaRPr lang="de-DE" dirty="0"/>
          </a:p>
        </p:txBody>
      </p:sp>
      <p:pic>
        <p:nvPicPr>
          <p:cNvPr id="31746" name="Picture 2" descr="Billedresultat for brug for hjælp">
            <a:extLst>
              <a:ext uri="{FF2B5EF4-FFF2-40B4-BE49-F238E27FC236}">
                <a16:creationId xmlns:a16="http://schemas.microsoft.com/office/drawing/2014/main" id="{3F562292-CB3B-4EE1-B545-F70FFAFC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99" y="1581150"/>
            <a:ext cx="47625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17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3" y="1412875"/>
            <a:ext cx="6903497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Kl. 16.40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	Valg af dirigent &amp; stemmetællere​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Formandens beretning</a:t>
            </a:r>
            <a:endParaRPr lang="da-DK" sz="16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b="1" dirty="0"/>
              <a:t>Møllebandens Events​ 2019 – </a:t>
            </a:r>
            <a:r>
              <a:rPr lang="da-DK" sz="1600" b="1" i="1" dirty="0"/>
              <a:t>Michelle Lynnerup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Regnskab &amp; Budget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18.00 	Underholdning ved Adam </a:t>
            </a:r>
            <a:r>
              <a:rPr lang="da-DK" sz="1600" dirty="0" err="1"/>
              <a:t>Aldridge</a:t>
            </a:r>
            <a:endParaRPr lang="da-DK" sz="1600" dirty="0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 	Generalforsamling fortsat og valg til bestyrelsen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Eventuelt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21.00 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139800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7FD221-A9E2-4D0B-BD27-3C78FCF3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3050460"/>
            <a:ext cx="9898295" cy="2943939"/>
          </a:xfrm>
        </p:spPr>
        <p:txBody>
          <a:bodyPr>
            <a:noAutofit/>
          </a:bodyPr>
          <a:lstStyle/>
          <a:p>
            <a:pPr algn="ctr"/>
            <a:r>
              <a:rPr lang="da-DK" sz="9600" b="1" i="1" dirty="0">
                <a:latin typeface="Comic Sans MS" panose="030F0702030302020204" pitchFamily="66" charset="0"/>
              </a:rPr>
              <a:t>EVENTS 2019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BD4355-6B08-4F0A-835B-3CB105FC4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78"/>
          <a:stretch/>
        </p:blipFill>
        <p:spPr>
          <a:xfrm>
            <a:off x="311999" y="1182030"/>
            <a:ext cx="6513674" cy="186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41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0F15DE-AA3E-4D6B-9342-CB30FBAE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00942"/>
            <a:ext cx="10693702" cy="5693457"/>
          </a:xfrm>
        </p:spPr>
        <p:txBody>
          <a:bodyPr>
            <a:normAutofit/>
          </a:bodyPr>
          <a:lstStyle/>
          <a:p>
            <a:pPr algn="ctr"/>
            <a:r>
              <a:rPr lang="da-DK" sz="2400" b="1" i="1" dirty="0">
                <a:latin typeface="Comic Sans MS" panose="030F0702030302020204" pitchFamily="66" charset="0"/>
              </a:rPr>
              <a:t>GODKENDTE EVENTS		152</a:t>
            </a:r>
            <a:br>
              <a:rPr lang="da-DK" sz="2400" b="1" i="1" dirty="0">
                <a:latin typeface="Comic Sans MS" panose="030F0702030302020204" pitchFamily="66" charset="0"/>
              </a:rPr>
            </a:br>
            <a:br>
              <a:rPr lang="da-DK" sz="2400" b="1" i="1" dirty="0">
                <a:latin typeface="Comic Sans MS" panose="030F0702030302020204" pitchFamily="66" charset="0"/>
              </a:rPr>
            </a:br>
            <a:br>
              <a:rPr lang="da-DK" sz="2400" b="1" i="1" dirty="0">
                <a:latin typeface="Comic Sans MS" panose="030F0702030302020204" pitchFamily="66" charset="0"/>
              </a:rPr>
            </a:br>
            <a:r>
              <a:rPr lang="da-DK" sz="2400" b="1" i="1" dirty="0">
                <a:latin typeface="Comic Sans MS" panose="030F0702030302020204" pitchFamily="66" charset="0"/>
              </a:rPr>
              <a:t>AFLYSTE EVENTS			 21</a:t>
            </a:r>
            <a:br>
              <a:rPr lang="da-DK" sz="2400" b="1" i="1" dirty="0">
                <a:latin typeface="Comic Sans MS" panose="030F0702030302020204" pitchFamily="66" charset="0"/>
              </a:rPr>
            </a:br>
            <a:br>
              <a:rPr lang="da-DK" sz="2400" b="1" i="1" dirty="0">
                <a:latin typeface="Comic Sans MS" panose="030F0702030302020204" pitchFamily="66" charset="0"/>
              </a:rPr>
            </a:br>
            <a:br>
              <a:rPr lang="da-DK" sz="2400" b="1" i="1" dirty="0">
                <a:latin typeface="Comic Sans MS" panose="030F0702030302020204" pitchFamily="66" charset="0"/>
              </a:rPr>
            </a:br>
            <a:r>
              <a:rPr lang="da-DK" sz="2400" b="1" i="1" dirty="0">
                <a:latin typeface="Comic Sans MS" panose="030F0702030302020204" pitchFamily="66" charset="0"/>
              </a:rPr>
              <a:t>			GENNEMFØRTE EVENTS			131</a:t>
            </a:r>
            <a:br>
              <a:rPr lang="da-DK" sz="2400" b="1" i="1" dirty="0">
                <a:latin typeface="Comic Sans MS" panose="030F0702030302020204" pitchFamily="66" charset="0"/>
              </a:rPr>
            </a:br>
            <a:br>
              <a:rPr lang="da-DK" sz="2400" b="1" i="1" dirty="0">
                <a:latin typeface="Comic Sans MS" panose="030F0702030302020204" pitchFamily="66" charset="0"/>
              </a:rPr>
            </a:br>
            <a:r>
              <a:rPr lang="da-DK" sz="2400" b="1" i="1" dirty="0">
                <a:latin typeface="Comic Sans MS" panose="030F0702030302020204" pitchFamily="66" charset="0"/>
              </a:rPr>
              <a:t>          </a:t>
            </a:r>
            <a:br>
              <a:rPr lang="da-DK" sz="2400" b="1" i="1" dirty="0">
                <a:latin typeface="Comic Sans MS" panose="030F0702030302020204" pitchFamily="66" charset="0"/>
              </a:rPr>
            </a:br>
            <a:r>
              <a:rPr lang="da-DK" sz="2400" b="1" i="1" dirty="0">
                <a:latin typeface="Comic Sans MS" panose="030F0702030302020204" pitchFamily="66" charset="0"/>
              </a:rPr>
              <a:t>gennemførte events 2018			102	</a:t>
            </a:r>
            <a:r>
              <a:rPr lang="da-DK" sz="16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10911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11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3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5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7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9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21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C768C9-3E95-46F9-A5A1-2E3EA9DE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1">
                <a:solidFill>
                  <a:srgbClr val="FFFFFF"/>
                </a:solidFill>
              </a:rPr>
              <a:t>FORDELING EVENTS</a:t>
            </a:r>
          </a:p>
        </p:txBody>
      </p:sp>
      <p:sp useBgFill="1">
        <p:nvSpPr>
          <p:cNvPr id="47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48" name="Group 25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7C7148-D0B1-48E8-A2F1-49C1E38433CA}"/>
              </a:ext>
            </a:extLst>
          </p:cNvPr>
          <p:cNvGraphicFramePr/>
          <p:nvPr/>
        </p:nvGraphicFramePr>
        <p:xfrm>
          <a:off x="1101217" y="1097060"/>
          <a:ext cx="5450437" cy="433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819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6F269C0-E938-4ACE-9291-680DA455A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1CC1-5208-4B88-8583-F8C1129D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MANGFOLDIGHED</a:t>
            </a: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353910D8-86D8-4812-AACB-F5860956E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DDB13E-0746-49BA-B832-3DBEF6AB5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5ABE57-032A-4BDB-8DA5-921E3A265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1CBD4F3-E4C6-4345-B5B9-225E609D3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AD7E20A-1B41-40E2-9927-FD6E3E09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2C5E4E-9C9A-4C8F-A06F-0C25A124E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4382779-711D-4169-BCDC-A353BB9E7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088C8B8-7998-43BD-B5D4-0B515BEDBAA0}"/>
              </a:ext>
            </a:extLst>
          </p:cNvPr>
          <p:cNvGraphicFramePr/>
          <p:nvPr/>
        </p:nvGraphicFramePr>
        <p:xfrm>
          <a:off x="1138512" y="1107589"/>
          <a:ext cx="3997242" cy="433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4513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9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AC49B-5E20-4AB4-8229-4C22BC73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645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1" dirty="0">
                <a:latin typeface="Comic Sans MS" panose="030F0702030302020204" pitchFamily="66" charset="0"/>
              </a:rPr>
              <a:t>IALT 7.192 DELTAGERE</a:t>
            </a:r>
            <a:br>
              <a:rPr lang="en-US" sz="4800" b="1" i="1" dirty="0">
                <a:latin typeface="Comic Sans MS" panose="030F0702030302020204" pitchFamily="66" charset="0"/>
              </a:rPr>
            </a:br>
            <a:r>
              <a:rPr lang="en-US" sz="2000" b="1" i="1" dirty="0">
                <a:latin typeface="Comic Sans MS" panose="030F0702030302020204" pitchFamily="66" charset="0"/>
              </a:rPr>
              <a:t>Excl. </a:t>
            </a:r>
            <a:r>
              <a:rPr lang="en-US" sz="2000" b="1" i="1" dirty="0" err="1">
                <a:latin typeface="Comic Sans MS" panose="030F0702030302020204" pitchFamily="66" charset="0"/>
              </a:rPr>
              <a:t>børnebørn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og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bedsteforældre</a:t>
            </a:r>
            <a:br>
              <a:rPr lang="en-US" sz="2000" b="1" i="1" dirty="0">
                <a:latin typeface="Comic Sans MS" panose="030F0702030302020204" pitchFamily="66" charset="0"/>
              </a:rPr>
            </a:br>
            <a:br>
              <a:rPr lang="en-US" sz="2000" b="1" i="1" dirty="0">
                <a:latin typeface="Comic Sans MS" panose="030F0702030302020204" pitchFamily="66" charset="0"/>
              </a:rPr>
            </a:br>
            <a:r>
              <a:rPr lang="en-US" sz="2000" b="1" i="1" dirty="0" err="1">
                <a:latin typeface="Comic Sans MS" panose="030F0702030302020204" pitchFamily="66" charset="0"/>
              </a:rPr>
              <a:t>Selvfølgelig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er</a:t>
            </a:r>
            <a:r>
              <a:rPr lang="en-US" sz="2000" b="1" i="1" dirty="0">
                <a:latin typeface="Comic Sans MS" panose="030F0702030302020204" pitchFamily="66" charset="0"/>
              </a:rPr>
              <a:t> der mange </a:t>
            </a:r>
            <a:r>
              <a:rPr lang="en-US" sz="2000" b="1" i="1" dirty="0" err="1">
                <a:latin typeface="Comic Sans MS" panose="030F0702030302020204" pitchFamily="66" charset="0"/>
              </a:rPr>
              <a:t>gengangere</a:t>
            </a:r>
            <a:r>
              <a:rPr lang="en-US" sz="2000" b="1" i="1" dirty="0">
                <a:latin typeface="Comic Sans MS" panose="030F0702030302020204" pitchFamily="66" charset="0"/>
              </a:rPr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469205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552A-D562-47F1-AF5B-5812FC28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403" y="1678328"/>
            <a:ext cx="6263210" cy="1750671"/>
          </a:xfrm>
        </p:spPr>
        <p:txBody>
          <a:bodyPr/>
          <a:lstStyle/>
          <a:p>
            <a:pPr algn="ctr"/>
            <a:r>
              <a:rPr lang="da-DK" b="1" i="1" dirty="0">
                <a:latin typeface="Comic Sans MS" panose="030F0702030302020204" pitchFamily="66" charset="0"/>
              </a:rPr>
              <a:t>EVENTMAKERS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5C196-241B-4EAD-AC23-21A7D6713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152 EVENTS – FORDELT PÅ 69 EVENTMAKERS</a:t>
            </a:r>
          </a:p>
          <a:p>
            <a:endParaRPr lang="da-DK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GENNEMSNITLIG 2,20 EVENTS PR EVENTMAKER…….</a:t>
            </a:r>
          </a:p>
        </p:txBody>
      </p:sp>
    </p:spTree>
    <p:extLst>
      <p:ext uri="{BB962C8B-B14F-4D97-AF65-F5344CB8AC3E}">
        <p14:creationId xmlns:p14="http://schemas.microsoft.com/office/powerpoint/2010/main" val="352605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415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2020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3" y="1412875"/>
            <a:ext cx="6903497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 dirty="0"/>
              <a:t>Kl. 16.30 	Velkomst – </a:t>
            </a:r>
            <a:r>
              <a:rPr lang="da-DK" sz="1600" b="1" i="1" dirty="0"/>
              <a:t>Henrik Dalgaard Jensen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16.40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dirigent &amp; stemmetællere​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Formandens beretning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Møllebandens Events​ 2019</a:t>
            </a:r>
            <a:endParaRPr lang="da-DK" sz="1600" i="1" dirty="0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Regnskab &amp; Budget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18.00 	Underholdning ved Adam </a:t>
            </a:r>
            <a:r>
              <a:rPr lang="da-DK" sz="1600" dirty="0" err="1"/>
              <a:t>Aldridge</a:t>
            </a:r>
            <a:endParaRPr lang="da-DK" sz="1600" dirty="0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 	Generalforsamling fortsat og valg til bestyrelsen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Eventuelt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21.00 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3563952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D074-A2D7-44C4-9D65-E0660AF1F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4612616" cy="1343722"/>
          </a:xfrm>
        </p:spPr>
        <p:txBody>
          <a:bodyPr>
            <a:normAutofit/>
          </a:bodyPr>
          <a:lstStyle/>
          <a:p>
            <a:r>
              <a:rPr lang="da-DK" sz="4800" b="1" i="1" dirty="0" err="1">
                <a:latin typeface="Comic Sans MS" panose="030F0702030302020204" pitchFamily="66" charset="0"/>
              </a:rPr>
              <a:t>Meeeeen</a:t>
            </a:r>
            <a:r>
              <a:rPr lang="da-DK" sz="4800" b="1" i="1" dirty="0">
                <a:latin typeface="Comic Sans MS" panose="030F0702030302020204" pitchFamily="66" charset="0"/>
              </a:rPr>
              <a:t>…..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DF3C1-50B1-459E-908F-7EFC87DCF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2029522"/>
            <a:ext cx="10478159" cy="3964878"/>
          </a:xfrm>
        </p:spPr>
        <p:txBody>
          <a:bodyPr/>
          <a:lstStyle/>
          <a:p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NOGEN ER JO LIDT MERE AKTIVE END ANDRE….</a:t>
            </a:r>
          </a:p>
          <a:p>
            <a:endParaRPr lang="da-DK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MICHELLE LYNNERUP		1.966 PERSONER		14 EVENTS</a:t>
            </a:r>
          </a:p>
          <a:p>
            <a:pPr marL="457200" indent="-457200">
              <a:buAutoNum type="arabicPeriod"/>
            </a:pPr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TINA BYSKOV	 			   756 PERSONER		15 EVENTS</a:t>
            </a:r>
          </a:p>
          <a:p>
            <a:pPr marL="457200" indent="-457200">
              <a:buAutoNum type="arabicPeriod"/>
            </a:pPr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PIA CLEMMENSEN			  478 PERSONER		 5 EVENTS</a:t>
            </a:r>
          </a:p>
          <a:p>
            <a:pPr marL="457200" indent="-457200">
              <a:buAutoNum type="arabicPeriod"/>
            </a:pPr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METTE HALKJÆR			  294 PERSONER		 4 EVENTS</a:t>
            </a:r>
          </a:p>
          <a:p>
            <a:pPr marL="457200" indent="-457200">
              <a:buAutoNum type="arabicPeriod"/>
            </a:pPr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VIBEKE LUND					  230 PERSONER		 8 EVENTS</a:t>
            </a:r>
          </a:p>
          <a:p>
            <a:pPr marL="457200" indent="-457200">
              <a:buAutoNum type="arabicPeriod"/>
            </a:pPr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BIRGITTE SØBY				  208 PERSONER		11 EVENTS		</a:t>
            </a:r>
          </a:p>
        </p:txBody>
      </p:sp>
    </p:spTree>
    <p:extLst>
      <p:ext uri="{BB962C8B-B14F-4D97-AF65-F5344CB8AC3E}">
        <p14:creationId xmlns:p14="http://schemas.microsoft.com/office/powerpoint/2010/main" val="647037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14">
            <a:extLst>
              <a:ext uri="{FF2B5EF4-FFF2-40B4-BE49-F238E27FC236}">
                <a16:creationId xmlns:a16="http://schemas.microsoft.com/office/drawing/2014/main" id="{8C152077-984A-4612-B0E1-251C62EB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6">
            <a:extLst>
              <a:ext uri="{FF2B5EF4-FFF2-40B4-BE49-F238E27FC236}">
                <a16:creationId xmlns:a16="http://schemas.microsoft.com/office/drawing/2014/main" id="{C05450BA-2A87-4847-A5A0-E7D960557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8">
            <a:extLst>
              <a:ext uri="{FF2B5EF4-FFF2-40B4-BE49-F238E27FC236}">
                <a16:creationId xmlns:a16="http://schemas.microsoft.com/office/drawing/2014/main" id="{A16F9ADA-A824-456A-9728-D5BFFE04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20">
            <a:extLst>
              <a:ext uri="{FF2B5EF4-FFF2-40B4-BE49-F238E27FC236}">
                <a16:creationId xmlns:a16="http://schemas.microsoft.com/office/drawing/2014/main" id="{63034157-938C-45F5-8DCA-208D22E5B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22">
            <a:extLst>
              <a:ext uri="{FF2B5EF4-FFF2-40B4-BE49-F238E27FC236}">
                <a16:creationId xmlns:a16="http://schemas.microsoft.com/office/drawing/2014/main" id="{2369327A-A6C5-4293-80D1-DECEBA3F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24">
            <a:extLst>
              <a:ext uri="{FF2B5EF4-FFF2-40B4-BE49-F238E27FC236}">
                <a16:creationId xmlns:a16="http://schemas.microsoft.com/office/drawing/2014/main" id="{AAAB4313-7B9C-47B5-9EA2-537DE36C7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96887-FFF2-46AC-8A62-A690F88A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i="1"/>
              <a:t>EVENTMAKERAFTEN</a:t>
            </a:r>
          </a:p>
        </p:txBody>
      </p:sp>
      <p:sp>
        <p:nvSpPr>
          <p:cNvPr id="80" name="Snip Diagonal Corner Rectangle 6">
            <a:extLst>
              <a:ext uri="{FF2B5EF4-FFF2-40B4-BE49-F238E27FC236}">
                <a16:creationId xmlns:a16="http://schemas.microsoft.com/office/drawing/2014/main" id="{5BDFEBFF-F902-481F-BC42-83606FE4A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B9AF34-4E19-4240-AD3A-6F5378BE54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15250" b="-2"/>
          <a:stretch/>
        </p:blipFill>
        <p:spPr>
          <a:xfrm>
            <a:off x="799073" y="786117"/>
            <a:ext cx="3311119" cy="2967046"/>
          </a:xfrm>
          <a:custGeom>
            <a:avLst/>
            <a:gdLst>
              <a:gd name="connsiteX0" fmla="*/ 534609 w 3311119"/>
              <a:gd name="connsiteY0" fmla="*/ 0 h 2967046"/>
              <a:gd name="connsiteX1" fmla="*/ 3311119 w 3311119"/>
              <a:gd name="connsiteY1" fmla="*/ 0 h 2967046"/>
              <a:gd name="connsiteX2" fmla="*/ 3311119 w 3311119"/>
              <a:gd name="connsiteY2" fmla="*/ 2967046 h 2967046"/>
              <a:gd name="connsiteX3" fmla="*/ 0 w 3311119"/>
              <a:gd name="connsiteY3" fmla="*/ 2967046 h 2967046"/>
              <a:gd name="connsiteX4" fmla="*/ 0 w 3311119"/>
              <a:gd name="connsiteY4" fmla="*/ 534609 h 296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119" h="2967046">
                <a:moveTo>
                  <a:pt x="534609" y="0"/>
                </a:moveTo>
                <a:lnTo>
                  <a:pt x="3311119" y="0"/>
                </a:lnTo>
                <a:lnTo>
                  <a:pt x="3311119" y="2967046"/>
                </a:lnTo>
                <a:lnTo>
                  <a:pt x="0" y="2967046"/>
                </a:lnTo>
                <a:lnTo>
                  <a:pt x="0" y="534609"/>
                </a:lnTo>
                <a:close/>
              </a:path>
            </a:pathLst>
          </a:cu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16BF070-74D6-4AD2-B070-BD21BDB64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3579" y="786117"/>
            <a:ext cx="2797904" cy="17021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EB87FA-6407-4E85-B9B6-B4A5D07007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888"/>
          <a:stretch/>
        </p:blipFill>
        <p:spPr>
          <a:xfrm>
            <a:off x="4253579" y="786117"/>
            <a:ext cx="2797904" cy="1702145"/>
          </a:xfrm>
          <a:prstGeom prst="rect">
            <a:avLst/>
          </a:prstGeom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426C31-1067-4007-ABE1-EF944A15C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72" y="3883046"/>
            <a:ext cx="3311119" cy="18591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0E8013-0EB8-4D63-898C-A9B36EC451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2" r="2" b="9007"/>
          <a:stretch/>
        </p:blipFill>
        <p:spPr>
          <a:xfrm>
            <a:off x="799072" y="3883046"/>
            <a:ext cx="3311119" cy="1859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2628C-4267-43E9-93DA-2630A5D540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2" r="-4" b="-4"/>
          <a:stretch/>
        </p:blipFill>
        <p:spPr>
          <a:xfrm>
            <a:off x="4250406" y="2618147"/>
            <a:ext cx="2794018" cy="3124019"/>
          </a:xfrm>
          <a:custGeom>
            <a:avLst/>
            <a:gdLst>
              <a:gd name="connsiteX0" fmla="*/ 0 w 2794018"/>
              <a:gd name="connsiteY0" fmla="*/ 0 h 3124019"/>
              <a:gd name="connsiteX1" fmla="*/ 2794018 w 2794018"/>
              <a:gd name="connsiteY1" fmla="*/ 0 h 3124019"/>
              <a:gd name="connsiteX2" fmla="*/ 2794018 w 2794018"/>
              <a:gd name="connsiteY2" fmla="*/ 2589410 h 3124019"/>
              <a:gd name="connsiteX3" fmla="*/ 2259409 w 2794018"/>
              <a:gd name="connsiteY3" fmla="*/ 3124019 h 3124019"/>
              <a:gd name="connsiteX4" fmla="*/ 0 w 2794018"/>
              <a:gd name="connsiteY4" fmla="*/ 3124019 h 312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18" h="3124019">
                <a:moveTo>
                  <a:pt x="0" y="0"/>
                </a:moveTo>
                <a:lnTo>
                  <a:pt x="2794018" y="0"/>
                </a:lnTo>
                <a:lnTo>
                  <a:pt x="2794018" y="2589410"/>
                </a:lnTo>
                <a:lnTo>
                  <a:pt x="2259409" y="3124019"/>
                </a:lnTo>
                <a:lnTo>
                  <a:pt x="0" y="3124019"/>
                </a:lnTo>
                <a:close/>
              </a:path>
            </a:pathLst>
          </a:cu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4809623-E7D8-4059-BD9F-12956C42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767780-3293-49CC-BAF0-1A3531D7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C20530-8346-4B51-8101-98F0D13D8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BB09AD-7927-48FB-A0F6-C7EF92F13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AE017E3-B5FB-4513-B9BF-91AE96DF3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61059DF-A867-4A16-8DBD-D4A77965D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4548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2020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3" y="1412875"/>
            <a:ext cx="6903497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Kl. 16.40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	Valg af dirigent &amp; stemmetællere​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Formandens beretning</a:t>
            </a:r>
            <a:endParaRPr lang="da-DK" sz="16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Møllebandens Events​ 2019</a:t>
            </a:r>
            <a:endParaRPr lang="da-DK" sz="16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b="1" dirty="0"/>
              <a:t>Regnskab &amp; Budget – </a:t>
            </a:r>
            <a:r>
              <a:rPr lang="da-DK" sz="1600" b="1" i="1" dirty="0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18.00 	Underholdning ved Adam </a:t>
            </a:r>
            <a:r>
              <a:rPr lang="da-DK" sz="1600" dirty="0" err="1"/>
              <a:t>Aldridge</a:t>
            </a:r>
            <a:endParaRPr lang="da-DK" sz="1600" dirty="0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 	Generalforsamling fortsat og valg til bestyrelsen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Eventuelt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21.00 	Tak for i aften (forventet tidspunkt)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CD8C7A-FAE2-473F-8EFF-2D155AC6993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3D79E-2248-4C1A-B82E-872B46080884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53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9247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0" imgW="216" imgH="216" progId="TCLayout.ActiveDocument.1">
                  <p:embed/>
                </p:oleObj>
              </mc:Choice>
              <mc:Fallback>
                <p:oleObj name="think-cell Slide" r:id="rId50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Regnskab </a:t>
            </a:r>
            <a:r>
              <a:rPr lang="da-DK"/>
              <a:t>&amp; Budget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AC11-3202-46A9-8EB4-8DF0337F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412875"/>
            <a:ext cx="5424487" cy="3394075"/>
          </a:xfrm>
        </p:spPr>
        <p:txBody>
          <a:bodyPr/>
          <a:lstStyle/>
          <a:p>
            <a:r>
              <a:rPr lang="da-DK" dirty="0"/>
              <a:t>Budget 2019 vs. Faktiske 2019 / </a:t>
            </a:r>
            <a:r>
              <a:rPr lang="da-DK" dirty="0" err="1"/>
              <a:t>kDKK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2020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23</a:t>
            </a:fld>
            <a:endParaRPr lang="da-DK" dirty="0"/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D5687E3D-1DAA-499C-883F-883BD9085F74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17817745"/>
              </p:ext>
            </p:extLst>
          </p:nvPr>
        </p:nvGraphicFramePr>
        <p:xfrm>
          <a:off x="1681163" y="2249488"/>
          <a:ext cx="4232275" cy="248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E502E1-3EBC-4A31-8058-A9ADD7150816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5854701" y="2579688"/>
            <a:ext cx="2571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342669-BA27-400F-BEBD-23AB4ACC5237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6111875" y="2579689"/>
            <a:ext cx="0" cy="2762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F502C1-2AD9-4068-9CF5-B58E97E2C1E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H="1">
            <a:off x="5764213" y="2855913"/>
            <a:ext cx="3476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0B4FF4-C1AB-4327-A31A-C9390C4D93B6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8975725" y="3352800"/>
            <a:ext cx="5778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DA7C68-839A-4259-8163-C1DFEB77D076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9553575" y="3352800"/>
            <a:ext cx="0" cy="2762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5B24B8-8D19-45B3-93A7-E67720B5C476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H="1">
            <a:off x="9126538" y="3629025"/>
            <a:ext cx="4270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12BC62-A0B1-49CB-90F6-A40A22FA506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914400" y="4157663"/>
            <a:ext cx="6508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86F3E5C-BE44-4D66-A3DD-432BFE298BE6}" type="datetime'''''''''''''''Re''''''''''''s''''''u''''''''''lt''''a''t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Resultat</a:t>
            </a:fld>
            <a:endParaRPr lang="en-US" sz="1400" dirty="0">
              <a:sym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BBAD4-56C8-4FCA-8C7D-82703B0EE0DF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06450" y="2611438"/>
            <a:ext cx="758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2F8875A-C79E-4A13-955E-EDE30832BB67}" type="datetime'''''''''I''n''''''d''t''''''''''''æ''gt''''''''''''''''''e''r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Indtægter</a:t>
            </a:fld>
            <a:endParaRPr lang="en-US" sz="1400" dirty="0">
              <a:sym typeface="+mn-l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D0E781-6390-4B97-8D9C-FE343E77ABE6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44563" y="3384550"/>
            <a:ext cx="620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D28AE0B-EAEC-4B18-8915-68FB5F34C1A8}" type="datetime'''''''''''''''''''''''''''''''''''U''''dg''''if''''t''''er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Udgifter</a:t>
            </a:fld>
            <a:endParaRPr lang="en-US" sz="1400" dirty="0">
              <a:sym typeface="+mn-lt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8AC73B8-369C-442D-B3CF-02B0761F7E92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322889" y="2473326"/>
            <a:ext cx="493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22F89D1-F09B-44B9-B860-7C09F00E382B}" type="datetime'''''''''''''1''''''''.''848'''''">
              <a:rPr lang="en-GB" altLang="en-US" sz="14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1.848</a:t>
            </a:fld>
            <a:endParaRPr lang="en-GB" sz="1400" dirty="0">
              <a:sym typeface="+mn-lt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AA3CE16-BDBF-4727-BEEF-E4F6D5B394F0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232401" y="2749551"/>
            <a:ext cx="493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F5C6BEB-4836-4DE3-9971-FF1EB3E1D384}" type="datetime'''''''''1''''''''''''''''''.7''''''''''''''8''''2'">
              <a:rPr lang="en-GB" altLang="en-US" sz="14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1.782</a:t>
            </a:fld>
            <a:endParaRPr lang="en-GB" sz="1400" dirty="0">
              <a:sym typeface="+mn-lt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21E6FE2F-7FA4-48C3-9978-BFE9144DA3D0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705475" y="3246438"/>
            <a:ext cx="3232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267BE2A-148B-4F20-8792-2D9FAC9AD9D7}" type="datetime'2.''''''''''''''''''''''''''12''''''''''''''''''''''''6'''">
              <a:rPr lang="en-US" altLang="en-US" sz="14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2.126</a:t>
            </a:fld>
            <a:r>
              <a:rPr lang="en-US" altLang="en-US" sz="1400" dirty="0">
                <a:sym typeface="+mn-lt"/>
              </a:rPr>
              <a:t> / </a:t>
            </a:r>
            <a:r>
              <a:rPr lang="en-US" altLang="en-US" sz="1400" dirty="0" err="1">
                <a:sym typeface="+mn-lt"/>
              </a:rPr>
              <a:t>heri</a:t>
            </a:r>
            <a:r>
              <a:rPr lang="en-US" altLang="en-US" sz="1400" dirty="0">
                <a:sym typeface="+mn-lt"/>
              </a:rPr>
              <a:t> 2.000 </a:t>
            </a:r>
            <a:r>
              <a:rPr lang="en-US" altLang="en-US" sz="1400" dirty="0" err="1">
                <a:sym typeface="+mn-lt"/>
              </a:rPr>
              <a:t>til</a:t>
            </a:r>
            <a:r>
              <a:rPr lang="en-US" altLang="en-US" sz="1400" dirty="0">
                <a:sym typeface="+mn-lt"/>
              </a:rPr>
              <a:t> events og </a:t>
            </a:r>
            <a:r>
              <a:rPr lang="en-US" altLang="en-US" sz="1400" dirty="0" err="1">
                <a:sym typeface="+mn-lt"/>
              </a:rPr>
              <a:t>aktiviteter</a:t>
            </a:r>
            <a:endParaRPr lang="en-US" sz="1400" dirty="0"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81EF0FE2-C4AA-42A9-8C8C-2468950730EB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856287" y="3522663"/>
            <a:ext cx="3232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E363879-9669-40D1-8F59-080C123766E8}" type="datetime'''''''''''2''''''''.2''''''''''3''''''''''6'''">
              <a:rPr lang="en-US" altLang="en-US" sz="14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2.236</a:t>
            </a:fld>
            <a:r>
              <a:rPr lang="en-US" altLang="en-US" sz="1400" dirty="0">
                <a:sym typeface="+mn-lt"/>
              </a:rPr>
              <a:t> / </a:t>
            </a:r>
            <a:r>
              <a:rPr lang="en-US" altLang="en-US" sz="1400" dirty="0" err="1">
                <a:sym typeface="+mn-lt"/>
              </a:rPr>
              <a:t>heri</a:t>
            </a:r>
            <a:r>
              <a:rPr lang="en-US" altLang="en-US" sz="1400" dirty="0">
                <a:sym typeface="+mn-lt"/>
              </a:rPr>
              <a:t> 2.157 </a:t>
            </a:r>
            <a:r>
              <a:rPr lang="en-US" altLang="en-US" sz="1400" dirty="0" err="1">
                <a:sym typeface="+mn-lt"/>
              </a:rPr>
              <a:t>til</a:t>
            </a:r>
            <a:r>
              <a:rPr lang="en-US" altLang="en-US" sz="1400" dirty="0">
                <a:sym typeface="+mn-lt"/>
              </a:rPr>
              <a:t> events og </a:t>
            </a:r>
            <a:r>
              <a:rPr lang="en-US" altLang="en-US" sz="1400" dirty="0" err="1">
                <a:sym typeface="+mn-lt"/>
              </a:rPr>
              <a:t>aktiviteter</a:t>
            </a:r>
            <a:endParaRPr lang="en-US" sz="1400" dirty="0">
              <a:sym typeface="+mn-lt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BFD16A6-30FC-46B3-94FA-6EBAB1E317CD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930900" y="2566988"/>
            <a:ext cx="361950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8125C31-7D93-4717-93DA-1ECD0753CE2B}" type="datetime'''''''''''-''''''''''''''''''6''''''''''''''''''6'''''''''''">
              <a:rPr lang="en-GB" altLang="en-US" sz="1400" b="1" smtClean="0"/>
              <a:pPr/>
              <a:t>-66</a:t>
            </a:fld>
            <a:endParaRPr lang="en-GB" sz="1400" b="1" dirty="0">
              <a:sym typeface="+mn-lt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51981DC6-A38D-4769-AD4C-42803CCFA5C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278938" y="3340100"/>
            <a:ext cx="550863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ECDA919-9916-4B24-A7D5-02FB9E2A562B}" type="datetime'''+1''''''''''''''''''''''''''''''1''''''''''''0'''">
              <a:rPr lang="en-GB" altLang="en-US" sz="1400" b="1" smtClean="0"/>
              <a:pPr/>
              <a:t>+110</a:t>
            </a:fld>
            <a:endParaRPr lang="en-GB" sz="1400" b="1" dirty="0"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D4CA74-0128-4EAA-852F-032BEBB475C9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609600" y="1901825"/>
            <a:ext cx="250825" cy="187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5816CD-EA28-4CC9-85AE-CDDF685501C3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2017713" y="1901825"/>
            <a:ext cx="250825" cy="187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273F8FE-1ECB-4292-8C42-EE6EB0F9119A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911225" y="1897063"/>
            <a:ext cx="10048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Budget 2019</a:t>
            </a:r>
            <a:endParaRPr lang="en-US" sz="1400" dirty="0">
              <a:sym typeface="+mn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4570FEC-9B18-4156-AC8E-5A2BCB7D44B7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2319338" y="1897063"/>
            <a:ext cx="15859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ym typeface="+mn-lt"/>
              </a:rPr>
              <a:t>Årsregnskabet</a:t>
            </a:r>
            <a:r>
              <a:rPr lang="en-US" sz="1400" dirty="0">
                <a:sym typeface="+mn-lt"/>
              </a:rPr>
              <a:t> 2019</a:t>
            </a:r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DEF98205-0224-4577-BE29-35D24E31FD01}"/>
              </a:ext>
            </a:extLst>
          </p:cNvPr>
          <p:cNvGraphicFramePr/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401301083"/>
              </p:ext>
            </p:extLst>
          </p:nvPr>
        </p:nvGraphicFramePr>
        <p:xfrm>
          <a:off x="4405313" y="4630738"/>
          <a:ext cx="5538787" cy="120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10088F8-1355-483F-81FB-863637115342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V="1">
            <a:off x="5024438" y="4786313"/>
            <a:ext cx="0" cy="4651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AACAA03-17E9-4333-B082-25BD892BF55D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5024438" y="4786313"/>
            <a:ext cx="10366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3A409E1-EDDF-45CB-A701-858D39DE8815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6061075" y="4786313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3DA4C67-AD05-421F-B06F-8E62E478BC30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6137275" y="4540250"/>
            <a:ext cx="9985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4B73418-303A-4AE9-B9CE-FBC3397F41D6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7135813" y="454025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4EEDD36-FC12-48A2-AC02-8761721A25CD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 flipV="1">
            <a:off x="6137275" y="4540250"/>
            <a:ext cx="0" cy="3984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332858-FB03-4493-8073-766746181D06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 flipV="1">
            <a:off x="7212013" y="4284663"/>
            <a:ext cx="0" cy="4079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D1C85D-3B5F-450D-8250-2426A675F7C2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7212013" y="4284663"/>
            <a:ext cx="9985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596748-7381-4E43-AF2E-DBE5B3C7A6B1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8210550" y="4284663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FAB806-EB20-436C-87B5-28D8EF7EB177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 flipV="1">
            <a:off x="8286750" y="4360863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DDCB68-DC2E-42C0-85EB-69A6E2B8F184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8286750" y="4360863"/>
            <a:ext cx="10366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0F96AC7-3607-4781-81A8-8779530E5981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9323388" y="4360863"/>
            <a:ext cx="0" cy="3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767CCCA-806D-48BF-A43A-C6344EF53AF2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8002588" y="4475163"/>
            <a:ext cx="493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DE89F92-B9CC-4BB3-B97F-A2FF103778CA}" type="datetime'''''''''''''''''''1''.''''''''6''''0''''''''''''''6'''''''''">
              <a:rPr lang="en-GB" altLang="en-US" sz="140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1.606</a:t>
            </a:fld>
            <a:endParaRPr lang="en-GB" sz="1400" dirty="0"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90CCD98-51DA-47F2-9407-F5133CB01CE5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9077325" y="4768850"/>
            <a:ext cx="493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C42A194-83ED-442E-B171-0DCEC242C453}" type="datetime'''''''''''''''1''''''''''''''''''.''1''5''''''3'''''''''''''''">
              <a:rPr lang="en-GB" altLang="en-US" sz="140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1.153</a:t>
            </a:fld>
            <a:endParaRPr lang="en-GB" sz="1400" dirty="0"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38F6196-5CCB-4E07-AA43-C8C585FBCBB5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6970713" y="58118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E3ADA68-17BE-40BD-9B01-771E0FB00164}" type="datetime'''''''''''''''''''''''''''''''''''''''''2''''''0''1''7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en-US" sz="1400" dirty="0">
              <a:sym typeface="+mn-lt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9B13EB1-D281-4AF1-8648-E1ACD6E531F0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8045450" y="58118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20F3DD9-7A1A-4FF3-9124-988E5DFBA497}" type="datetime'''''''''''''''''2''0''''1''''''8''''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en-US" sz="1400" dirty="0">
              <a:sym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36E48D-338F-4097-91D0-556E6C4703D6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9120188" y="58118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67DEFC4-A2CF-4045-BCA0-9372B3DD2183}" type="datetime'''''''''''''''''20''''''''''''''''''''''''''''1''''''''''9'''">
              <a:rPr lang="en-US" altLang="en-US" sz="140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2019</a:t>
            </a:fld>
            <a:endParaRPr lang="en-US" sz="1400" dirty="0">
              <a:sym typeface="+mn-lt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FB274231-245E-4D9D-8773-1D303A34E3EF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895975" y="58118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6AA07D8-996B-4F90-8FBA-8D66B60042FE}" type="datetime'''''''''''''2''''''0''''''''''''''''1''''''6'''''">
              <a:rPr lang="en-GB" altLang="en-US" sz="1400" smtClean="0"/>
              <a:pPr/>
              <a:t>2016</a:t>
            </a:fld>
            <a:endParaRPr lang="en-US" sz="1400" dirty="0">
              <a:sym typeface="+mn-lt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6F87162-D002-4791-B39E-79136AA05F90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6927850" y="4730750"/>
            <a:ext cx="493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0C30BF2-D17F-427F-91A6-DD0F8B2177BF}" type="datetime'1.''21''''''''''''''''''''''''''''''2'''''''''''''''''''''''''">
              <a:rPr lang="en-GB" altLang="en-US" sz="140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1.212</a:t>
            </a:fld>
            <a:endParaRPr lang="en-GB" sz="1400" dirty="0">
              <a:sym typeface="+mn-lt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EEF31358-F416-4A32-BDE8-98C80AE1C736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4821238" y="58118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1CB0A56-F927-499B-86A0-6584E405A022}" type="datetime'2''''''''''''''''''''''''''0''1''5'">
              <a:rPr lang="en-GB" altLang="en-US" sz="1400" smtClean="0"/>
              <a:pPr/>
              <a:t>2015</a:t>
            </a:fld>
            <a:endParaRPr lang="en-US" sz="1400" dirty="0">
              <a:sym typeface="+mn-lt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A154379-494E-4734-89D2-5992D0D34B53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5260975" y="4635500"/>
            <a:ext cx="563563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B30F74C-44DE-4366-AC09-9901CDE64757}" type="datetime'''''''''+''''''''''''''4''''''''''''''''8''''''''5'''''''">
              <a:rPr lang="en-GB" altLang="en-US" sz="1400" b="1" smtClean="0"/>
              <a:pPr/>
              <a:t>+485</a:t>
            </a:fld>
            <a:endParaRPr lang="en-GB" sz="1400" b="1" dirty="0">
              <a:sym typeface="+mn-lt"/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5AAE0FCC-5711-4B2D-8099-067EC412D0D6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6354763" y="4389438"/>
            <a:ext cx="563563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0FF2CB4-04EF-4E51-8FBF-6688DCEF360A}" type="datetime'''''''+''''''''''''38''''''''''''''''''0'">
              <a:rPr lang="en-GB" altLang="en-US" sz="1400" b="1" smtClean="0"/>
              <a:pPr/>
              <a:t>+380</a:t>
            </a:fld>
            <a:endParaRPr lang="en-GB" sz="1400" b="1" dirty="0">
              <a:sym typeface="+mn-lt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F39639F-8A2D-4155-A41C-F52BA14DDC43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7429500" y="4133850"/>
            <a:ext cx="563563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560135C-CBED-4789-9C7F-AA2675A2D6D2}" type="datetime'+''''''3''''''''9''''''''''4'''''''''''''''''">
              <a:rPr lang="en-GB" altLang="en-US" sz="1400" b="1" smtClean="0"/>
              <a:pPr/>
              <a:t>+394</a:t>
            </a:fld>
            <a:endParaRPr lang="en-GB" sz="1400" b="1" dirty="0">
              <a:sym typeface="+mn-lt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E6101ED-100D-4B6A-8DA2-F3321B817201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8553450" y="4210050"/>
            <a:ext cx="501650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06C1A5F-BBAB-496E-9489-2B86E44CE979}" type="datetime'-''''''''''''4''''''''''''''''5''''''''''''''''''''''3'''">
              <a:rPr lang="en-GB" altLang="en-US" sz="1400" b="1" smtClean="0"/>
              <a:pPr/>
              <a:t>-453</a:t>
            </a:fld>
            <a:endParaRPr lang="en-GB" sz="1400" b="1" dirty="0">
              <a:sym typeface="+mn-lt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E9A0431-BF35-46E7-86D1-5EAE1306955C}"/>
              </a:ext>
            </a:extLst>
          </p:cNvPr>
          <p:cNvSpPr txBox="1"/>
          <p:nvPr/>
        </p:nvSpPr>
        <p:spPr>
          <a:xfrm>
            <a:off x="538162" y="5389722"/>
            <a:ext cx="360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Udvikling egenkapital / </a:t>
            </a:r>
            <a:r>
              <a:rPr lang="da-DK" dirty="0" err="1"/>
              <a:t>kDKK</a:t>
            </a:r>
            <a:endParaRPr lang="da-DK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352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4110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216" imgH="216" progId="TCLayout.ActiveDocument.1">
                  <p:embed/>
                </p:oleObj>
              </mc:Choice>
              <mc:Fallback>
                <p:oleObj name="think-cell Slide" r:id="rId28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Regnskab &amp;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AC11-3202-46A9-8EB4-8DF0337F2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Årsregnskabet 2019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2020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6A93498-D709-4606-93BB-0C3A4FCE74B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6338" y="747243"/>
            <a:ext cx="5395124" cy="5124919"/>
          </a:xfrm>
        </p:spPr>
        <p:txBody>
          <a:bodyPr anchor="t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a-DK" sz="1600" dirty="0"/>
              <a:t>Årsregnskabet revideres af Irene Jespersen, udpeget af SGRE-ledelsen​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a-DK" sz="1600" dirty="0"/>
              <a:t>Årsregnskabet er godkendt af Tommy Gaardsted Bilberg, der blev udpeget på sidste Generalforsamling af medlemmerne af Møllebanden​</a:t>
            </a:r>
          </a:p>
          <a:p>
            <a:pPr algn="just"/>
            <a:endParaRPr lang="da-DK" sz="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a-DK" sz="1600" dirty="0"/>
              <a:t>SPØRGSMÅL?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a-DK" sz="1600" dirty="0"/>
              <a:t>Bestyrelsen i Møllebanden anbefaler, at årsrapporten godkendes​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1600" dirty="0"/>
          </a:p>
          <a:p>
            <a:endParaRPr lang="da-DK" sz="1600" dirty="0"/>
          </a:p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24</a:t>
            </a:fld>
            <a:endParaRPr lang="da-DK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D96C3DB-31C7-4C04-BA9B-07BAC3A294AE}"/>
              </a:ext>
            </a:extLst>
          </p:cNvPr>
          <p:cNvGraphicFramePr>
            <a:graphicFrameLocks noGrp="1"/>
          </p:cNvGraphicFramePr>
          <p:nvPr/>
        </p:nvGraphicFramePr>
        <p:xfrm>
          <a:off x="538162" y="1757045"/>
          <a:ext cx="5400000" cy="4191000"/>
        </p:xfrm>
        <a:graphic>
          <a:graphicData uri="http://schemas.openxmlformats.org/drawingml/2006/table">
            <a:tbl>
              <a:tblPr/>
              <a:tblGrid>
                <a:gridCol w="2520000">
                  <a:extLst>
                    <a:ext uri="{9D8B030D-6E8A-4147-A177-3AD203B41FA5}">
                      <a16:colId xmlns:a16="http://schemas.microsoft.com/office/drawing/2014/main" val="175457620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325318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150276817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 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Regnskab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5638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Indtægter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42210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Kontingent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SGRE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tilskud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1.848.000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kr.  1.782.375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21726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         -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         -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69145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Indtægter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1.848.000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1.782.375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039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1556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Udgifter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58487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829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Events og aktiviteter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2.000.000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kr. 2.156.651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15023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         -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         -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2152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Marketing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25.000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     200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02757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Hjemmeside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35.000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26.794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01486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Møder, workshop, osv.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44.000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29.951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350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Øvrige udgifter og gebyrer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22.000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22.225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67867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Udgifter totalt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2.126.000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2.235.821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97544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5734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861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Egenkapital primo 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1.605.999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1.605.999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74237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Indtægter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1.848.000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1.782.375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34586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Udgifter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2.126.000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2.235.821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63763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Resultat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-278.000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-453.446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812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Egenkapital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ultimo 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1.327.999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1.152.553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822247"/>
                  </a:ext>
                </a:extLst>
              </a:tr>
            </a:tbl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8AFEB1C0-D928-4BB4-BAE7-DF821635979A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38991818"/>
              </p:ext>
            </p:extLst>
          </p:nvPr>
        </p:nvGraphicFramePr>
        <p:xfrm>
          <a:off x="6505575" y="4951413"/>
          <a:ext cx="5338763" cy="107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751E6A-DA36-4F90-BA20-B36563DBDCCD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8297863" y="4657725"/>
            <a:ext cx="0" cy="2349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5002F9-F81D-485D-9B63-C938F2BCEBBB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297863" y="4657725"/>
            <a:ext cx="25860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59093-6E5D-42A2-933E-4FA8408CE2B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0883900" y="4657725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97F09-1B6A-407B-9C69-5AE9E5F1EA0A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V="1">
            <a:off x="8759825" y="4279899"/>
            <a:ext cx="0" cy="9715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78F3A8-0BDD-46A2-BAF6-3ABE63B40964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8759825" y="4279900"/>
            <a:ext cx="25860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B4047D-8A9A-40C3-9627-33F601F2F46F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11345863" y="4279900"/>
            <a:ext cx="0" cy="13604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62DB0B3-18A4-4F73-A663-E9D946BD2F6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324850" y="6007100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7D97BCF-D0C5-49EB-9CBC-574884CE4B39}" type="datetime'2''''''0''''''1''''''''7''''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en-US" sz="1400" dirty="0">
              <a:sym typeface="+mn-lt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3188A6A-BEE4-43F6-97C4-5E57322E6DF1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618663" y="6007100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45338F3-30E3-44E5-8DA7-136A2C02DE4A}" type="datetime'''2''''''''''0''''''''''''''''''''''1''''''''''''''''8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en-US" sz="1400" dirty="0">
              <a:sym typeface="+mn-lt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DAC7749-6B82-4800-A3D3-8D870FB2659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031038" y="6007100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9FB0B74-5FA4-4C8A-B608-407065EDB811}" type="datetime'20''''''''''''''1''''''''6'''''">
              <a:rPr lang="en-GB" altLang="en-US" sz="1400" smtClean="0"/>
              <a:pPr/>
              <a:t>2016</a:t>
            </a:fld>
            <a:endParaRPr lang="en-US" sz="1400" dirty="0">
              <a:sym typeface="+mn-lt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4A7604B-C9E6-4085-B19C-DBC83134F05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0910888" y="6007100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7A33751-2A7F-4BF4-88C8-69A89105C8DE}" type="datetime'''''''''''''''''''20''''''''''''''19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2019</a:t>
            </a:fld>
            <a:endParaRPr lang="en-US" sz="1400" dirty="0"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46E2365-B367-47D1-8CE9-5C6475D0997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8051800" y="4930775"/>
            <a:ext cx="493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CD74F9B-7921-4BA0-84E4-CE17C751E2E4}" type="datetime'''1''''''''''''.''9''''''''''''''''''''''''''''5''1'''">
              <a:rPr lang="en-GB" altLang="en-US" sz="140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1.951</a:t>
            </a:fld>
            <a:endParaRPr lang="en-GB" sz="1400" dirty="0">
              <a:sym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851A014-B4B8-4970-8DED-538D81C21169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8513763" y="5289550"/>
            <a:ext cx="493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E23E7AD-190E-45D3-838D-35417FD3589F}" type="datetime'''1''''''''''''''''.''''''0''54'''''''''''''''">
              <a:rPr lang="en-GB" altLang="en-US" sz="140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1.054</a:t>
            </a:fld>
            <a:endParaRPr lang="en-GB" sz="1400" dirty="0">
              <a:sym typeface="+mn-lt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B219B7-93E3-4399-891D-693A2B226A1F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9344025" y="5159375"/>
            <a:ext cx="493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3C24219-A67A-4169-9E97-7005693A91E5}" type="datetime'''''1''''''''''''''''''''''''''.3''''7''''''''''9'''''''''''">
              <a:rPr lang="en-GB" altLang="en-US" sz="140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1.379</a:t>
            </a:fld>
            <a:endParaRPr lang="en-GB" sz="1400" dirty="0">
              <a:sym typeface="+mn-l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6305720-E33F-45C8-9224-CDC2C7782BDC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0637838" y="4848225"/>
            <a:ext cx="493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8F76537-7585-49D9-BBD3-7AC079F9DE64}" type="datetime'''2''''''''''''''''''''''.1''''''''''''''5''7'">
              <a:rPr lang="en-GB" altLang="en-US" sz="140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2.157</a:t>
            </a:fld>
            <a:endParaRPr lang="en-GB" sz="1400" dirty="0">
              <a:sym typeface="+mn-lt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36C0F58-B76F-42D0-882B-125B78897C5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6757988" y="4795838"/>
            <a:ext cx="493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95AECF3-1200-40BF-BDB2-07C82079E8BB}" type="datetime'''''''2.''''''''''''''''''''2''''''''8''''''9'''''''''''''">
              <a:rPr lang="en-GB" altLang="en-US" sz="1400" smtClean="0">
                <a:sym typeface="+mn-lt"/>
              </a:rPr>
              <a:pPr/>
              <a:t>2.289</a:t>
            </a:fld>
            <a:endParaRPr lang="en-GB" sz="1400" dirty="0">
              <a:sym typeface="+mn-lt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81FA785-FC3B-4DEF-93DB-409FDCD4EA93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219950" y="5154613"/>
            <a:ext cx="493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DAE7CBC-C777-4DE0-B332-F8471FCD28A8}" type="datetime'''''''1''''''.3''''''''''''9''''''''''''''1'''''''''''''">
              <a:rPr lang="en-GB" altLang="en-US" sz="1400" smtClean="0">
                <a:sym typeface="+mn-lt"/>
              </a:rPr>
              <a:pPr/>
              <a:t>1.391</a:t>
            </a:fld>
            <a:endParaRPr lang="en-GB" sz="1400" dirty="0">
              <a:sym typeface="+mn-lt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290FAFD-6775-41DE-B68B-20335984855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9309101" y="4506913"/>
            <a:ext cx="563563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24E1079-D86A-446B-A31D-7B3FDC2E9408}" type="datetime'''''''+''''2''''''''''''''''''0''6'''">
              <a:rPr lang="en-GB" altLang="en-US" sz="1400" b="1" smtClean="0"/>
              <a:pPr/>
              <a:t>+206</a:t>
            </a:fld>
            <a:endParaRPr lang="en-GB" sz="1400" b="1" dirty="0">
              <a:sym typeface="+mn-lt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9AB076-7110-4317-AB21-5AA2AC38FED4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9801225" y="4129088"/>
            <a:ext cx="501650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551DCB0-1CC9-4B57-B831-3F719F81B15F}" type="datetime'-''''''''''''9''7''''''''''''5'''''''''''''''''''''''''''">
              <a:rPr lang="en-GB" altLang="en-US" sz="1400" b="1" smtClean="0"/>
              <a:pPr/>
              <a:t>-975</a:t>
            </a:fld>
            <a:endParaRPr lang="en-GB" sz="1400" b="1" dirty="0">
              <a:sym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626419E-1770-461C-B169-1A28CE9769CB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6792913" y="3724275"/>
            <a:ext cx="250825" cy="187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84377C7-E3A0-4F75-9525-93272C2BD576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8793163" y="3724275"/>
            <a:ext cx="250825" cy="187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14112AE7-C64B-456E-BD58-BD23AD19912E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094538" y="3719513"/>
            <a:ext cx="15970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B6F698F-C7B6-4EE5-B8BC-BE4B266C386C}" type="datetime'Eve''''nt''''''''''''''s o''''g ''ak''t''i''''vite''t''e''r'''">
              <a:rPr lang="en-US" altLang="en-US" sz="14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Events og aktiviteter</a:t>
            </a:fld>
            <a:endParaRPr lang="en-US" sz="1400" dirty="0">
              <a:sym typeface="+mn-lt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36FBA345-2F71-49BC-BC6C-0A4F04E7B2DF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9094788" y="3719513"/>
            <a:ext cx="1162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7AC3D3D-7E4D-483E-94F1-27A3CE88ECFD}" type="datetime'''''''''Øv''r''i''''''''''''ge ''''u''d''g''''''''if''te''r'''">
              <a:rPr lang="en-US" altLang="en-US" sz="14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Øvrige udgifter</a:t>
            </a:fld>
            <a:endParaRPr lang="en-US" sz="14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2746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8795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216" imgH="216" progId="TCLayout.ActiveDocument.1">
                  <p:embed/>
                </p:oleObj>
              </mc:Choice>
              <mc:Fallback>
                <p:oleObj name="think-cell Slide" r:id="rId1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Regnskab &amp;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AC11-3202-46A9-8EB4-8DF0337F2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Budget 2020</a:t>
            </a:r>
          </a:p>
          <a:p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2020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F17845-4D22-45ED-9899-3BF6E77ACD4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38877" y="745341"/>
            <a:ext cx="5395124" cy="445928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 dirty="0"/>
              <a:t>SGRE ledelsen har givet tilsagn til at fortsætte med nuværende tilskud, 35,- DKK/MDR/Medlem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 dirty="0"/>
              <a:t>Bestyrelsen anbefaler vi fortsætter med uændret medlemskontingent 35,- DKK/MDR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 dirty="0"/>
              <a:t>SPØRGSMÅL?​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 dirty="0"/>
              <a:t>Bestyrelsen i Møllebanden anbefaler, at budgettet for 2020 godkendes</a:t>
            </a:r>
          </a:p>
          <a:p>
            <a:endParaRPr lang="da-DK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25</a:t>
            </a:fld>
            <a:endParaRPr lang="da-DK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4F97D77-B110-4E7B-952E-9B30A8AA26B0}"/>
              </a:ext>
            </a:extLst>
          </p:cNvPr>
          <p:cNvGraphicFramePr>
            <a:graphicFrameLocks noGrp="1"/>
          </p:cNvGraphicFramePr>
          <p:nvPr/>
        </p:nvGraphicFramePr>
        <p:xfrm>
          <a:off x="538162" y="1685925"/>
          <a:ext cx="3960000" cy="3810000"/>
        </p:xfrm>
        <a:graphic>
          <a:graphicData uri="http://schemas.openxmlformats.org/drawingml/2006/table">
            <a:tbl>
              <a:tblPr/>
              <a:tblGrid>
                <a:gridCol w="2520000">
                  <a:extLst>
                    <a:ext uri="{9D8B030D-6E8A-4147-A177-3AD203B41FA5}">
                      <a16:colId xmlns:a16="http://schemas.microsoft.com/office/drawing/2014/main" val="329367712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6528497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 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27657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Indtægter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236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Kontingent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SGRE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tilskud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kr.  1.680.000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72197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Indtægter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kr.  1.680.000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8118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24345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Udgifter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44153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29411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Events og aktiviteter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kr.  2.000.000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19307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Marketing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kr.      20.000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6349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Hjemmeside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kr.     250.000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70652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Møder, workshop, osv.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kr.      44.000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61997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Øvrige udgifter og gebyrer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kr.      22.000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18132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Udgifter totalt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kr. 2.336.000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607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2598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9792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Egenkapital primo 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kr.  1.152.553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2779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Indtægter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kr.  1.680.000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5981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Udgifter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kr.  2.336.000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92197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Resultat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kr.   -656.000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9919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Egenkapital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ultimo 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kr.     496.553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228085"/>
                  </a:ext>
                </a:extLst>
              </a:tr>
            </a:tbl>
          </a:graphicData>
        </a:graphic>
      </p:graphicFrame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1E443AE1-BFC8-4757-A448-5326EF008DEA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21088349"/>
              </p:ext>
            </p:extLst>
          </p:nvPr>
        </p:nvGraphicFramePr>
        <p:xfrm>
          <a:off x="6642100" y="4083050"/>
          <a:ext cx="3389313" cy="120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4DDB341-378D-460C-80AD-741BD92E4A27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8335963" y="4106863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A97824F-D3E2-467D-94F3-B16E180CC27A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335963" y="4106863"/>
            <a:ext cx="1074737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4DE44A3-D546-4083-ACA0-75CE4439785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9410700" y="4106863"/>
            <a:ext cx="0" cy="5000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3D9EEAFE-14AF-4034-9444-4A2019A7BBD3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207500" y="5264150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E2557E4-C52E-4DCE-9AB3-753CCEACE644}" type="datetime'''''''''''2''''''''0''''''''''''''2''0'''''''''''''''''''''">
              <a:rPr lang="en-GB" altLang="en-US" sz="1400" smtClean="0"/>
              <a:pPr/>
              <a:t>2020</a:t>
            </a:fld>
            <a:endParaRPr lang="en-US" sz="1400" dirty="0">
              <a:sym typeface="+mn-lt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E6314DC-C4E9-42DB-AF1F-F1529E09E031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8089900" y="4221163"/>
            <a:ext cx="493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7BED18C-3B2C-4141-ACDA-35DFAFF458F5}" type="datetime'1''''''''''''''.''''1''''''''5''''''''''3'">
              <a:rPr lang="en-GB" altLang="en-US" sz="1400" smtClean="0"/>
              <a:pPr/>
              <a:t>1.153</a:t>
            </a:fld>
            <a:endParaRPr lang="en-GB" sz="1400" dirty="0">
              <a:sym typeface="+mn-lt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BBA672EB-9970-4F15-BD9F-B55D4CA6B097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7015163" y="3927475"/>
            <a:ext cx="493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A494A51-15B9-40A0-A25D-1999994AB0F8}" type="datetime'''''''''1''.''''''''''''''606'''''''''''''''''">
              <a:rPr lang="en-GB" altLang="en-US" sz="1400" smtClean="0">
                <a:sym typeface="+mn-lt"/>
              </a:rPr>
              <a:pPr/>
              <a:t>1.606</a:t>
            </a:fld>
            <a:endParaRPr lang="en-GB" sz="1400" dirty="0">
              <a:sym typeface="+mn-lt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8A67F4F-8F18-4B08-9CE4-15A915E687F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058025" y="5264150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D13D655-4422-4364-9172-DE030BA0566F}" type="datetime'''2''''''''''0''''''''''''''1''''''''''''8'''''''''''">
              <a:rPr lang="en-GB" altLang="en-US" sz="1400" smtClean="0"/>
              <a:pPr/>
              <a:t>2018</a:t>
            </a:fld>
            <a:endParaRPr lang="en-US" sz="1400" dirty="0">
              <a:sym typeface="+mn-lt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C5EE86D-90DC-43FB-91E0-042A768F72B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132763" y="5264150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693CA7E-9526-4CE5-8048-2104B58BE611}" type="datetime'2''''''''''''0''''1''''9'''''''''''''''''''">
              <a:rPr lang="en-GB" altLang="en-US" sz="1400" smtClean="0"/>
              <a:pPr/>
              <a:t>2019</a:t>
            </a:fld>
            <a:endParaRPr lang="en-US" sz="1400" dirty="0">
              <a:sym typeface="+mn-lt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C0543D2-EE86-4BF6-94E2-DBB2010B93A7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621713" y="3956050"/>
            <a:ext cx="501650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FDA736A-8B0C-4DDF-A98B-5CB970E71933}" type="datetime'''''''''-''''''''6''''''56'''''''''''''''''''''''''''">
              <a:rPr lang="en-GB" altLang="en-US" sz="1400" b="1" smtClean="0"/>
              <a:pPr/>
              <a:t>-656</a:t>
            </a:fld>
            <a:endParaRPr lang="en-GB" sz="1400" b="1" dirty="0">
              <a:sym typeface="+mn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FAB43A1-EA11-4255-B86F-726004BB6D60}"/>
              </a:ext>
            </a:extLst>
          </p:cNvPr>
          <p:cNvSpPr txBox="1"/>
          <p:nvPr/>
        </p:nvSpPr>
        <p:spPr>
          <a:xfrm>
            <a:off x="6844506" y="5519797"/>
            <a:ext cx="338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Egenkapitaludvikling</a:t>
            </a:r>
            <a:r>
              <a:rPr lang="en-GB" dirty="0"/>
              <a:t> / </a:t>
            </a:r>
            <a:r>
              <a:rPr lang="en-GB" dirty="0" err="1"/>
              <a:t>kDKK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066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2020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26</a:t>
            </a:fld>
            <a:endParaRPr lang="da-DK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3" y="1412875"/>
            <a:ext cx="6903497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Kl. 16.40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	Valg af dirigent &amp; stemmetællere​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Formandens beretning</a:t>
            </a:r>
            <a:endParaRPr lang="da-DK" sz="16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Møllebandens Events​ 2019</a:t>
            </a:r>
            <a:endParaRPr lang="da-DK" sz="16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Regnskab &amp; Budget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18.00 	</a:t>
            </a:r>
            <a:r>
              <a:rPr lang="da-DK" sz="1600" b="1" dirty="0"/>
              <a:t>Underholdning ved Adam </a:t>
            </a:r>
            <a:r>
              <a:rPr lang="da-DK" sz="1600" b="1" dirty="0" err="1"/>
              <a:t>Aldridge</a:t>
            </a:r>
            <a:endParaRPr lang="da-DK" sz="1600" b="1" dirty="0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 	Generalforsamling fortsat og valg til bestyrelsen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Eventuelt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21.00 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1697281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9980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648000"/>
            <a:ext cx="8460000" cy="307777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Underholdning / Adam Aldridge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2020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C475ED-962D-434F-BAA6-B435B082B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65" name="Picture 13">
            <a:extLst>
              <a:ext uri="{FF2B5EF4-FFF2-40B4-BE49-F238E27FC236}">
                <a16:creationId xmlns:a16="http://schemas.microsoft.com/office/drawing/2014/main" id="{5D0D7B58-069E-4474-8780-6D7864D6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390"/>
            <a:ext cx="12192000" cy="45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4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2020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28</a:t>
            </a:fld>
            <a:endParaRPr lang="da-DK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3" y="1412875"/>
            <a:ext cx="6903497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Kl. 16.40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	Valg af dirigent &amp; stemmetællere​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Formandens beretning</a:t>
            </a:r>
            <a:endParaRPr lang="da-DK" sz="16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Møllebandens Events​ 2019</a:t>
            </a:r>
            <a:endParaRPr lang="da-DK" sz="16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Regnskab &amp; Budget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Kl. 18.00 </a:t>
            </a:r>
            <a:r>
              <a:rPr lang="da-DK" sz="1600" dirty="0"/>
              <a:t>	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Underholdning ved Adam </a:t>
            </a:r>
            <a:r>
              <a:rPr lang="da-DK" sz="1600" dirty="0" err="1">
                <a:solidFill>
                  <a:schemeClr val="bg1">
                    <a:lumMod val="50000"/>
                  </a:schemeClr>
                </a:solidFill>
              </a:rPr>
              <a:t>Aldridge</a:t>
            </a: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 dirty="0"/>
              <a:t>Kl. 19.00 </a:t>
            </a:r>
            <a:r>
              <a:rPr lang="da-DK" sz="1600" dirty="0"/>
              <a:t>	</a:t>
            </a:r>
            <a:r>
              <a:rPr lang="da-DK" sz="1600" b="1" dirty="0"/>
              <a:t>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 	Generalforsamling fortsat og valg til bestyrelsen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Eventuelt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21.00 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2110885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07088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648000"/>
            <a:ext cx="8460000" cy="307777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Spisning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2020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29</a:t>
            </a:fld>
            <a:endParaRPr lang="da-DK" dirty="0"/>
          </a:p>
        </p:txBody>
      </p:sp>
      <p:pic>
        <p:nvPicPr>
          <p:cNvPr id="9" name="Picture 8" descr="A group of people preparing food in a kitchen&#10;&#10;Description automatically generated">
            <a:extLst>
              <a:ext uri="{FF2B5EF4-FFF2-40B4-BE49-F238E27FC236}">
                <a16:creationId xmlns:a16="http://schemas.microsoft.com/office/drawing/2014/main" id="{96A5ECB7-2257-451A-9DC3-F4D8ADC7F8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11" y="551982"/>
            <a:ext cx="4121689" cy="5495585"/>
          </a:xfrm>
          <a:prstGeom prst="rect">
            <a:avLst/>
          </a:prstGeom>
        </p:spPr>
      </p:pic>
      <p:pic>
        <p:nvPicPr>
          <p:cNvPr id="13" name="Picture 12" descr="A group of people preparing food on a table&#10;&#10;Description automatically generated">
            <a:extLst>
              <a:ext uri="{FF2B5EF4-FFF2-40B4-BE49-F238E27FC236}">
                <a16:creationId xmlns:a16="http://schemas.microsoft.com/office/drawing/2014/main" id="{C9507392-1AFB-450A-9EBC-B16612D99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53" y="551980"/>
            <a:ext cx="4121690" cy="54955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97F015-A141-4702-B719-EDB9EDA39F3B}"/>
              </a:ext>
            </a:extLst>
          </p:cNvPr>
          <p:cNvSpPr txBox="1"/>
          <p:nvPr/>
        </p:nvSpPr>
        <p:spPr>
          <a:xfrm>
            <a:off x="1984039" y="5739318"/>
            <a:ext cx="412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>
                <a:solidFill>
                  <a:schemeClr val="bg1"/>
                </a:solidFill>
              </a:rPr>
              <a:t>Vietnamesisk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kokkeskole</a:t>
            </a:r>
            <a:r>
              <a:rPr lang="en-GB" sz="1400" dirty="0">
                <a:solidFill>
                  <a:schemeClr val="bg1"/>
                </a:solidFill>
              </a:rPr>
              <a:t> – April 2019</a:t>
            </a:r>
          </a:p>
        </p:txBody>
      </p:sp>
    </p:spTree>
    <p:extLst>
      <p:ext uri="{BB962C8B-B14F-4D97-AF65-F5344CB8AC3E}">
        <p14:creationId xmlns:p14="http://schemas.microsoft.com/office/powerpoint/2010/main" val="206515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1835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2" name="Picture 11" descr="A picture containing outdoor, snow, people, boat&#10;&#10;Description automatically generated">
            <a:extLst>
              <a:ext uri="{FF2B5EF4-FFF2-40B4-BE49-F238E27FC236}">
                <a16:creationId xmlns:a16="http://schemas.microsoft.com/office/drawing/2014/main" id="{AD2BEBF2-3C7E-469D-A462-369B1E3C3F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b="2530"/>
          <a:stretch/>
        </p:blipFill>
        <p:spPr>
          <a:xfrm>
            <a:off x="-31644" y="-825138"/>
            <a:ext cx="12223644" cy="6768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32" y="4286144"/>
            <a:ext cx="8460000" cy="553998"/>
          </a:xfrm>
        </p:spPr>
        <p:txBody>
          <a:bodyPr/>
          <a:lstStyle/>
          <a:p>
            <a:r>
              <a:rPr lang="da-DK" sz="3600" dirty="0">
                <a:ln>
                  <a:solidFill>
                    <a:sysClr val="windowText" lastClr="000000"/>
                  </a:solidFill>
                </a:ln>
              </a:rPr>
              <a:t>Velkomst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0329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2020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30</a:t>
            </a:fld>
            <a:endParaRPr lang="da-DK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3" y="1412875"/>
            <a:ext cx="6903497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Kl. 16.40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	Valg af dirigent &amp; stemmetællere​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Formandens beretning</a:t>
            </a:r>
            <a:endParaRPr lang="da-DK" sz="16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Møllebandens Events​ 2019</a:t>
            </a:r>
            <a:endParaRPr lang="da-DK" sz="16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Regnskab &amp; Budget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Kl. 18.00 </a:t>
            </a:r>
            <a:r>
              <a:rPr lang="da-DK" sz="1600" dirty="0"/>
              <a:t>	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Underholdning ved Adam </a:t>
            </a:r>
            <a:r>
              <a:rPr lang="da-DK" sz="1600" dirty="0" err="1">
                <a:solidFill>
                  <a:schemeClr val="bg1">
                    <a:lumMod val="50000"/>
                  </a:schemeClr>
                </a:solidFill>
              </a:rPr>
              <a:t>Aldridge</a:t>
            </a: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Kl. 19.00 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 dirty="0"/>
              <a:t>Kl. 20.00 </a:t>
            </a:r>
            <a:r>
              <a:rPr lang="da-DK" sz="1600" dirty="0"/>
              <a:t>	</a:t>
            </a:r>
            <a:r>
              <a:rPr lang="da-DK" sz="1600" b="1" dirty="0"/>
              <a:t>Generalforsamling fortsat og valg til bestyrelsen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Eventuelt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21.00 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3185018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1868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dirty="0"/>
              <a:t>Valg af </a:t>
            </a:r>
            <a:r>
              <a:rPr lang="da-DK"/>
              <a:t>bestyrelsesmedlemmer​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2020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31</a:t>
            </a:fld>
            <a:endParaRPr lang="da-DK" dirty="0"/>
          </a:p>
        </p:txBody>
      </p:sp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C0B706E-CE3E-4A83-8725-FBEA42A7C4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r="18058"/>
          <a:stretch/>
        </p:blipFill>
        <p:spPr>
          <a:xfrm>
            <a:off x="5626984" y="647999"/>
            <a:ext cx="6581700" cy="53345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6469C9-C493-4E0E-B7A3-E1A77E465489}"/>
              </a:ext>
            </a:extLst>
          </p:cNvPr>
          <p:cNvSpPr txBox="1"/>
          <p:nvPr/>
        </p:nvSpPr>
        <p:spPr>
          <a:xfrm>
            <a:off x="481595" y="1371600"/>
            <a:ext cx="514538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Bestyrelsen</a:t>
            </a:r>
            <a:r>
              <a:rPr lang="en-GB" sz="1400" dirty="0"/>
              <a:t> 2019:</a:t>
            </a:r>
          </a:p>
          <a:p>
            <a:endParaRPr lang="en-GB" sz="1400" dirty="0"/>
          </a:p>
          <a:p>
            <a:pPr>
              <a:spcBef>
                <a:spcPts val="600"/>
              </a:spcBef>
            </a:pPr>
            <a:r>
              <a:rPr lang="en-GB" sz="1400" dirty="0"/>
              <a:t>Birgitte Hemdorff Espersen		2018/2019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Henrik Dalgaard Jensen, </a:t>
            </a:r>
            <a:r>
              <a:rPr lang="en-GB" sz="1400" dirty="0" err="1"/>
              <a:t>Næstformand</a:t>
            </a:r>
            <a:r>
              <a:rPr lang="en-GB" sz="1400" dirty="0"/>
              <a:t>	2018/2019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Jan Rene Kolding Wandsoe		2019/2020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Jens Skov Andersen (</a:t>
            </a:r>
            <a:r>
              <a:rPr lang="en-GB" sz="1400" dirty="0" err="1"/>
              <a:t>udtrådt</a:t>
            </a:r>
            <a:r>
              <a:rPr lang="en-GB" sz="1400" dirty="0"/>
              <a:t>)		2018/2019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Michelle Lynnerup			2019/2020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Vibeke Lund			2019/2020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Tabea Schadwinkel, </a:t>
            </a:r>
            <a:r>
              <a:rPr lang="en-GB" sz="1400" dirty="0" err="1"/>
              <a:t>Kasserer</a:t>
            </a:r>
            <a:r>
              <a:rPr lang="en-GB" sz="1400" dirty="0"/>
              <a:t>		2019/2020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Taus Wind-Larsen, </a:t>
            </a:r>
            <a:r>
              <a:rPr lang="en-GB" sz="1400" dirty="0" err="1"/>
              <a:t>Formand</a:t>
            </a:r>
            <a:r>
              <a:rPr lang="en-GB" sz="1400" dirty="0"/>
              <a:t>		2018/2019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Tina Byskov			2018/2019</a:t>
            </a:r>
          </a:p>
          <a:p>
            <a:pPr>
              <a:spcBef>
                <a:spcPts val="600"/>
              </a:spcBef>
            </a:pPr>
            <a:endParaRPr lang="en-GB" sz="1400" dirty="0"/>
          </a:p>
          <a:p>
            <a:pPr>
              <a:spcBef>
                <a:spcPts val="600"/>
              </a:spcBef>
            </a:pPr>
            <a:r>
              <a:rPr lang="en-GB" sz="1400" dirty="0" err="1"/>
              <a:t>Suppleanter</a:t>
            </a:r>
            <a:r>
              <a:rPr lang="en-GB" sz="1400" dirty="0"/>
              <a:t>: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Katharina Nygaard Nielsen		2019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Nicolas Le Tallec			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D42570-DEFC-4FB1-B95A-215A23A18C38}"/>
              </a:ext>
            </a:extLst>
          </p:cNvPr>
          <p:cNvSpPr txBox="1"/>
          <p:nvPr/>
        </p:nvSpPr>
        <p:spPr>
          <a:xfrm>
            <a:off x="4153711" y="1878404"/>
            <a:ext cx="9533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PÅ VALG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9B67D-A9F4-48B1-98FD-00D24DF8A9A0}"/>
              </a:ext>
            </a:extLst>
          </p:cNvPr>
          <p:cNvSpPr txBox="1"/>
          <p:nvPr/>
        </p:nvSpPr>
        <p:spPr>
          <a:xfrm>
            <a:off x="4153711" y="2175617"/>
            <a:ext cx="9533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PÅ VALG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EFE33B-4CF8-4786-A932-78C65A652C3D}"/>
              </a:ext>
            </a:extLst>
          </p:cNvPr>
          <p:cNvSpPr txBox="1"/>
          <p:nvPr/>
        </p:nvSpPr>
        <p:spPr>
          <a:xfrm>
            <a:off x="4153711" y="2745328"/>
            <a:ext cx="9533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PÅ VALG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9A3B5E-00FB-4194-89C6-8CF240F129B5}"/>
              </a:ext>
            </a:extLst>
          </p:cNvPr>
          <p:cNvSpPr txBox="1"/>
          <p:nvPr/>
        </p:nvSpPr>
        <p:spPr>
          <a:xfrm>
            <a:off x="4153711" y="3912817"/>
            <a:ext cx="9533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PÅ VALG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A80165-E3F5-4FFE-B901-CC2365D8C0F6}"/>
              </a:ext>
            </a:extLst>
          </p:cNvPr>
          <p:cNvSpPr txBox="1"/>
          <p:nvPr/>
        </p:nvSpPr>
        <p:spPr>
          <a:xfrm>
            <a:off x="4153711" y="4220718"/>
            <a:ext cx="9533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PÅ VALG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489F7F-024B-4F10-8ABA-338096CCB7B0}"/>
              </a:ext>
            </a:extLst>
          </p:cNvPr>
          <p:cNvSpPr txBox="1"/>
          <p:nvPr/>
        </p:nvSpPr>
        <p:spPr>
          <a:xfrm>
            <a:off x="4153711" y="5053666"/>
            <a:ext cx="9533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PÅ VALG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751953-B1DF-4124-9FB0-70C4F871B665}"/>
              </a:ext>
            </a:extLst>
          </p:cNvPr>
          <p:cNvSpPr txBox="1"/>
          <p:nvPr/>
        </p:nvSpPr>
        <p:spPr>
          <a:xfrm>
            <a:off x="4153711" y="5350879"/>
            <a:ext cx="9533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PÅ VALG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1BE622-C43F-4F53-9EF7-AE95C277AB41}"/>
              </a:ext>
            </a:extLst>
          </p:cNvPr>
          <p:cNvSpPr txBox="1"/>
          <p:nvPr/>
        </p:nvSpPr>
        <p:spPr>
          <a:xfrm>
            <a:off x="481595" y="5750797"/>
            <a:ext cx="462542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5 BESTYRELSESPLADSER +</a:t>
            </a:r>
          </a:p>
          <a:p>
            <a:r>
              <a:rPr lang="en-GB" sz="1400" dirty="0">
                <a:solidFill>
                  <a:srgbClr val="FF0000"/>
                </a:solidFill>
              </a:rPr>
              <a:t>2 SUPPLEANTER SKAL VÆLGES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07035A-C41A-4688-B51D-83CF0ABCC84E}"/>
              </a:ext>
            </a:extLst>
          </p:cNvPr>
          <p:cNvSpPr txBox="1"/>
          <p:nvPr/>
        </p:nvSpPr>
        <p:spPr>
          <a:xfrm>
            <a:off x="3816484" y="1886132"/>
            <a:ext cx="16277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GENOPSTILLER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46AA28-0592-4B50-A9F1-8828E442A725}"/>
              </a:ext>
            </a:extLst>
          </p:cNvPr>
          <p:cNvSpPr txBox="1"/>
          <p:nvPr/>
        </p:nvSpPr>
        <p:spPr>
          <a:xfrm>
            <a:off x="3816485" y="2186181"/>
            <a:ext cx="16277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GENOPSTILLER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D81D3E-4562-4CD6-9D38-69F3DC3B74A9}"/>
              </a:ext>
            </a:extLst>
          </p:cNvPr>
          <p:cNvSpPr txBox="1"/>
          <p:nvPr/>
        </p:nvSpPr>
        <p:spPr>
          <a:xfrm>
            <a:off x="3816484" y="3912817"/>
            <a:ext cx="16277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GENOPSTILLER</a:t>
            </a:r>
          </a:p>
        </p:txBody>
      </p:sp>
    </p:spTree>
    <p:extLst>
      <p:ext uri="{BB962C8B-B14F-4D97-AF65-F5344CB8AC3E}">
        <p14:creationId xmlns:p14="http://schemas.microsoft.com/office/powerpoint/2010/main" val="59689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7229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dirty="0"/>
              <a:t>Valg af </a:t>
            </a:r>
            <a:r>
              <a:rPr lang="da-DK"/>
              <a:t>bestyrelsesmedlemmer​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2020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32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4B4D0-29E4-4778-863D-84D1F1E7D884}"/>
              </a:ext>
            </a:extLst>
          </p:cNvPr>
          <p:cNvSpPr txBox="1"/>
          <p:nvPr/>
        </p:nvSpPr>
        <p:spPr>
          <a:xfrm>
            <a:off x="481595" y="1371600"/>
            <a:ext cx="514538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5 </a:t>
            </a:r>
            <a:r>
              <a:rPr lang="en-GB" sz="1400" dirty="0" err="1"/>
              <a:t>bestyrelsesmedlemmer</a:t>
            </a:r>
            <a:r>
              <a:rPr lang="en-GB" sz="1400" dirty="0"/>
              <a:t> og 2 </a:t>
            </a:r>
            <a:r>
              <a:rPr lang="en-GB" sz="1400" dirty="0" err="1"/>
              <a:t>suppleanter</a:t>
            </a:r>
            <a:r>
              <a:rPr lang="en-GB" sz="1400" dirty="0"/>
              <a:t> </a:t>
            </a:r>
            <a:r>
              <a:rPr lang="en-GB" sz="1400" dirty="0" err="1"/>
              <a:t>skal</a:t>
            </a:r>
            <a:r>
              <a:rPr lang="en-GB" sz="1400" dirty="0"/>
              <a:t> </a:t>
            </a:r>
            <a:r>
              <a:rPr lang="en-GB" sz="1400" dirty="0" err="1"/>
              <a:t>vælges</a:t>
            </a:r>
            <a:r>
              <a:rPr lang="en-GB" sz="1400" dirty="0"/>
              <a:t>.</a:t>
            </a:r>
          </a:p>
          <a:p>
            <a:r>
              <a:rPr lang="en-GB" sz="1400" dirty="0"/>
              <a:t>Den </a:t>
            </a:r>
            <a:r>
              <a:rPr lang="en-GB" sz="1400" dirty="0" err="1"/>
              <a:t>suppleant</a:t>
            </a:r>
            <a:r>
              <a:rPr lang="en-GB" sz="1400" dirty="0"/>
              <a:t> med </a:t>
            </a:r>
            <a:r>
              <a:rPr lang="en-GB" sz="1400" dirty="0" err="1"/>
              <a:t>flest</a:t>
            </a:r>
            <a:r>
              <a:rPr lang="en-GB" sz="1400" dirty="0"/>
              <a:t> stemmer </a:t>
            </a:r>
            <a:r>
              <a:rPr lang="en-GB" sz="1400" dirty="0" err="1"/>
              <a:t>træder</a:t>
            </a:r>
            <a:r>
              <a:rPr lang="en-GB" sz="1400" dirty="0"/>
              <a:t> </a:t>
            </a:r>
            <a:r>
              <a:rPr lang="en-GB" sz="1400" dirty="0" err="1"/>
              <a:t>direkte</a:t>
            </a:r>
            <a:r>
              <a:rPr lang="en-GB" sz="1400" dirty="0"/>
              <a:t> i </a:t>
            </a:r>
            <a:r>
              <a:rPr lang="en-GB" sz="1400" dirty="0" err="1"/>
              <a:t>bestyrelsen</a:t>
            </a:r>
            <a:r>
              <a:rPr lang="en-GB" sz="1400" dirty="0"/>
              <a:t> </a:t>
            </a:r>
            <a:r>
              <a:rPr lang="en-GB" sz="1400" dirty="0" err="1"/>
              <a:t>imens</a:t>
            </a:r>
            <a:r>
              <a:rPr lang="en-GB" sz="1400" dirty="0"/>
              <a:t> Tabea </a:t>
            </a:r>
            <a:r>
              <a:rPr lang="en-GB" sz="1400" dirty="0" err="1"/>
              <a:t>er</a:t>
            </a:r>
            <a:r>
              <a:rPr lang="en-GB" sz="1400" dirty="0"/>
              <a:t> </a:t>
            </a:r>
            <a:r>
              <a:rPr lang="en-GB" sz="1400" dirty="0" err="1"/>
              <a:t>på</a:t>
            </a:r>
            <a:r>
              <a:rPr lang="en-GB" sz="1400" dirty="0"/>
              <a:t> </a:t>
            </a:r>
            <a:r>
              <a:rPr lang="en-GB" sz="1400" dirty="0" err="1"/>
              <a:t>barsel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b="1" dirty="0" err="1"/>
              <a:t>Hvem</a:t>
            </a:r>
            <a:r>
              <a:rPr lang="en-GB" sz="1400" b="1" dirty="0"/>
              <a:t> stiller op?</a:t>
            </a:r>
          </a:p>
          <a:p>
            <a:endParaRPr lang="en-GB" sz="1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Birgitte Hemdorff Espersen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Henrik Dalgaard Jensen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Taus Wind-Larsen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…</a:t>
            </a:r>
          </a:p>
        </p:txBody>
      </p:sp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4A6DE59-30C0-4821-900A-6DA399FA10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r="18058"/>
          <a:stretch/>
        </p:blipFill>
        <p:spPr>
          <a:xfrm>
            <a:off x="5626984" y="647999"/>
            <a:ext cx="6581700" cy="533451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AA5083B-3F07-4253-8B5D-3E90F12B3B82}"/>
              </a:ext>
            </a:extLst>
          </p:cNvPr>
          <p:cNvSpPr/>
          <p:nvPr/>
        </p:nvSpPr>
        <p:spPr>
          <a:xfrm>
            <a:off x="6177064" y="1439694"/>
            <a:ext cx="826851" cy="10311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0FF0BB-4C9E-4AA4-9008-967459517160}"/>
              </a:ext>
            </a:extLst>
          </p:cNvPr>
          <p:cNvSpPr/>
          <p:nvPr/>
        </p:nvSpPr>
        <p:spPr>
          <a:xfrm>
            <a:off x="7677557" y="1338774"/>
            <a:ext cx="826851" cy="10311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60E5D4-6D01-4E92-9267-AA8DCDBD0086}"/>
              </a:ext>
            </a:extLst>
          </p:cNvPr>
          <p:cNvSpPr/>
          <p:nvPr/>
        </p:nvSpPr>
        <p:spPr>
          <a:xfrm>
            <a:off x="7260077" y="1922445"/>
            <a:ext cx="826851" cy="10311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F0208A-F073-43E0-83A9-5130FF54BFB0}"/>
              </a:ext>
            </a:extLst>
          </p:cNvPr>
          <p:cNvSpPr/>
          <p:nvPr/>
        </p:nvSpPr>
        <p:spPr>
          <a:xfrm>
            <a:off x="9006736" y="1439694"/>
            <a:ext cx="826851" cy="10311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8399B7-5DD9-428E-AE1F-3097F41B2808}"/>
              </a:ext>
            </a:extLst>
          </p:cNvPr>
          <p:cNvSpPr/>
          <p:nvPr/>
        </p:nvSpPr>
        <p:spPr>
          <a:xfrm>
            <a:off x="7126055" y="3429000"/>
            <a:ext cx="826851" cy="10311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6824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dirty="0"/>
              <a:t>Valg af </a:t>
            </a:r>
            <a:r>
              <a:rPr lang="da-DK"/>
              <a:t>bestyrelsesmedlemmer​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2020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33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4B4D0-29E4-4778-863D-84D1F1E7D884}"/>
              </a:ext>
            </a:extLst>
          </p:cNvPr>
          <p:cNvSpPr txBox="1"/>
          <p:nvPr/>
        </p:nvSpPr>
        <p:spPr>
          <a:xfrm>
            <a:off x="481595" y="1371600"/>
            <a:ext cx="5145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5 </a:t>
            </a:r>
            <a:r>
              <a:rPr lang="en-GB" sz="1400" dirty="0" err="1"/>
              <a:t>bestyrelsesmedlemmer</a:t>
            </a:r>
            <a:r>
              <a:rPr lang="en-GB" sz="1400" dirty="0"/>
              <a:t> og 2 </a:t>
            </a:r>
            <a:r>
              <a:rPr lang="en-GB" sz="1400" dirty="0" err="1"/>
              <a:t>suppleanter</a:t>
            </a:r>
            <a:r>
              <a:rPr lang="en-GB" sz="1400" dirty="0"/>
              <a:t> </a:t>
            </a:r>
            <a:r>
              <a:rPr lang="en-GB" sz="1400" dirty="0" err="1"/>
              <a:t>skal</a:t>
            </a:r>
            <a:r>
              <a:rPr lang="en-GB" sz="1400" dirty="0"/>
              <a:t> </a:t>
            </a:r>
            <a:r>
              <a:rPr lang="en-GB" sz="1400" dirty="0" err="1"/>
              <a:t>vælges</a:t>
            </a:r>
            <a:r>
              <a:rPr lang="en-GB" sz="1400" dirty="0"/>
              <a:t>.</a:t>
            </a:r>
          </a:p>
          <a:p>
            <a:r>
              <a:rPr lang="en-GB" sz="1400" dirty="0"/>
              <a:t>Den </a:t>
            </a:r>
            <a:r>
              <a:rPr lang="en-GB" sz="1400" dirty="0" err="1"/>
              <a:t>suppleant</a:t>
            </a:r>
            <a:r>
              <a:rPr lang="en-GB" sz="1400" dirty="0"/>
              <a:t> med </a:t>
            </a:r>
            <a:r>
              <a:rPr lang="en-GB" sz="1400" dirty="0" err="1"/>
              <a:t>flest</a:t>
            </a:r>
            <a:r>
              <a:rPr lang="en-GB" sz="1400" dirty="0"/>
              <a:t> stemmer </a:t>
            </a:r>
            <a:r>
              <a:rPr lang="en-GB" sz="1400" dirty="0" err="1"/>
              <a:t>træder</a:t>
            </a:r>
            <a:r>
              <a:rPr lang="en-GB" sz="1400" dirty="0"/>
              <a:t> </a:t>
            </a:r>
            <a:r>
              <a:rPr lang="en-GB" sz="1400" dirty="0" err="1"/>
              <a:t>direkte</a:t>
            </a:r>
            <a:r>
              <a:rPr lang="en-GB" sz="1400" dirty="0"/>
              <a:t> i </a:t>
            </a:r>
            <a:r>
              <a:rPr lang="en-GB" sz="1400" dirty="0" err="1"/>
              <a:t>bestyrelsen</a:t>
            </a:r>
            <a:r>
              <a:rPr lang="en-GB" sz="1400" dirty="0"/>
              <a:t> </a:t>
            </a:r>
            <a:r>
              <a:rPr lang="en-GB" sz="1400" dirty="0" err="1"/>
              <a:t>imens</a:t>
            </a:r>
            <a:r>
              <a:rPr lang="en-GB" sz="1400" dirty="0"/>
              <a:t> Tabea </a:t>
            </a:r>
            <a:r>
              <a:rPr lang="en-GB" sz="1400" dirty="0" err="1"/>
              <a:t>er</a:t>
            </a:r>
            <a:r>
              <a:rPr lang="en-GB" sz="1400" dirty="0"/>
              <a:t> </a:t>
            </a:r>
            <a:r>
              <a:rPr lang="en-GB" sz="1400" dirty="0" err="1"/>
              <a:t>på</a:t>
            </a:r>
            <a:r>
              <a:rPr lang="en-GB" sz="1400" dirty="0"/>
              <a:t> </a:t>
            </a:r>
            <a:r>
              <a:rPr lang="en-GB" sz="1400" dirty="0" err="1"/>
              <a:t>barsel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b="1" dirty="0" err="1"/>
              <a:t>Hvem</a:t>
            </a:r>
            <a:r>
              <a:rPr lang="en-GB" sz="1400" b="1" dirty="0"/>
              <a:t> stiller op?</a:t>
            </a:r>
          </a:p>
          <a:p>
            <a:endParaRPr lang="en-GB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EC477-9E28-4077-B5F3-D8FB8ED17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413" y="646354"/>
            <a:ext cx="6384587" cy="5434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133B38-1E95-4FEE-B3E5-55C868C720DB}"/>
              </a:ext>
            </a:extLst>
          </p:cNvPr>
          <p:cNvSpPr txBox="1"/>
          <p:nvPr/>
        </p:nvSpPr>
        <p:spPr>
          <a:xfrm>
            <a:off x="341011" y="5758777"/>
            <a:ext cx="546640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/>
              <a:t>SKRIV OP TIL 5 NAVNE PÅ STEMMESEDLEN!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DC5CA-0DBA-4A0B-9D05-7BDC080A9F2E}"/>
              </a:ext>
            </a:extLst>
          </p:cNvPr>
          <p:cNvSpPr txBox="1"/>
          <p:nvPr/>
        </p:nvSpPr>
        <p:spPr>
          <a:xfrm>
            <a:off x="538162" y="2756595"/>
            <a:ext cx="526925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Birgitte Hemdorff Espersen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Henrik Dalgaard Jensen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Taus Wind-Larsen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Lone Jakobsen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Nicolas Le Tallec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Allan Bilberg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Xenia </a:t>
            </a:r>
            <a:r>
              <a:rPr lang="en-GB" dirty="0" err="1"/>
              <a:t>Laustén</a:t>
            </a:r>
            <a:endParaRPr lang="en-GB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Thomas Kragsig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467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5389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648000"/>
            <a:ext cx="8460000" cy="307777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dirty="0"/>
              <a:t>Valg af revisor 2020 &amp; stemmeoptælling</a:t>
            </a:r>
          </a:p>
        </p:txBody>
      </p:sp>
      <p:pic>
        <p:nvPicPr>
          <p:cNvPr id="9" name="Content Placeholder 8" descr="A picture containing table, book, sitting, paper&#10;&#10;Description automatically generated">
            <a:extLst>
              <a:ext uri="{FF2B5EF4-FFF2-40B4-BE49-F238E27FC236}">
                <a16:creationId xmlns:a16="http://schemas.microsoft.com/office/drawing/2014/main" id="{B8DADC98-2AD0-4CF6-AE57-AF13633CE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717337"/>
            <a:ext cx="3886200" cy="518160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2020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0042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7600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648000"/>
            <a:ext cx="8460000" cy="307777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dirty="0"/>
              <a:t>Resultat </a:t>
            </a:r>
            <a:r>
              <a:rPr lang="da-DK"/>
              <a:t>af valg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35</a:t>
            </a:fld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DB1174-4788-402B-9DDF-1A86A8C4144E}"/>
              </a:ext>
            </a:extLst>
          </p:cNvPr>
          <p:cNvSpPr txBox="1"/>
          <p:nvPr/>
        </p:nvSpPr>
        <p:spPr>
          <a:xfrm>
            <a:off x="538162" y="2756595"/>
            <a:ext cx="526925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Birgitte Hemdorff Espersen - 48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Henrik Dalgaard Jensen - 53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Taus Wind-Larsen - 55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Lone Jakobsen - 52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Nicolas Le Tallec - 37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Allan Bilberg - 22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Xenia </a:t>
            </a:r>
            <a:r>
              <a:rPr lang="en-GB" dirty="0" err="1"/>
              <a:t>Laustén</a:t>
            </a:r>
            <a:r>
              <a:rPr lang="en-GB" dirty="0"/>
              <a:t> - 18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Thomas Kragsig -22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FEC16-E623-48C9-9672-CDEEC8F33320}"/>
              </a:ext>
            </a:extLst>
          </p:cNvPr>
          <p:cNvSpPr txBox="1"/>
          <p:nvPr/>
        </p:nvSpPr>
        <p:spPr>
          <a:xfrm>
            <a:off x="6167437" y="1223070"/>
            <a:ext cx="5269251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dirty="0"/>
              <a:t>Bestyrelsespladser: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Birgitte Hemdorff Espersen - 48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Henrik Dalgaard Jensen - 53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Taus Wind-Larsen - 55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Lone Jakobsen - 52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Nicolas Le Tallec - 37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spcBef>
                <a:spcPts val="600"/>
              </a:spcBef>
            </a:pPr>
            <a:r>
              <a:rPr lang="da-DK" dirty="0"/>
              <a:t>1. Suppleant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Thomas Kragsig -22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spcBef>
                <a:spcPts val="600"/>
              </a:spcBef>
            </a:pPr>
            <a:r>
              <a:rPr lang="da-DK" dirty="0"/>
              <a:t>2. Suppleant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Allan Bilberg - 22</a:t>
            </a:r>
          </a:p>
        </p:txBody>
      </p:sp>
    </p:spTree>
    <p:extLst>
      <p:ext uri="{BB962C8B-B14F-4D97-AF65-F5344CB8AC3E}">
        <p14:creationId xmlns:p14="http://schemas.microsoft.com/office/powerpoint/2010/main" val="2483631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281BED0-980D-41AC-854E-6DE5242C57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6993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281BED0-980D-41AC-854E-6DE5242C57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E87B6A6-3620-460F-91AE-700C2028E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355" y="0"/>
            <a:ext cx="9340645" cy="6045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FF594-147D-4BBC-9EB2-83F2D065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Eventuelt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A8F2D-3D41-43EB-9407-356EAAB1F6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2020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8343A-4AC1-4807-8BE4-DDD289B4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653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4463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 descr="A tent in a field&#10;&#10;Description automatically generated">
            <a:extLst>
              <a:ext uri="{FF2B5EF4-FFF2-40B4-BE49-F238E27FC236}">
                <a16:creationId xmlns:a16="http://schemas.microsoft.com/office/drawing/2014/main" id="{1A2DFC32-3BC1-40DC-A21E-4A5C6287ED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6"/>
          <a:stretch/>
        </p:blipFill>
        <p:spPr>
          <a:xfrm>
            <a:off x="0" y="-301624"/>
            <a:ext cx="12192000" cy="6235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1" y="648000"/>
            <a:ext cx="11653839" cy="1538883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dirty="0"/>
              <a:t>Tak for i aften!</a:t>
            </a:r>
            <a:br>
              <a:rPr lang="da-DK" dirty="0"/>
            </a:br>
            <a:br>
              <a:rPr lang="da-DK" dirty="0"/>
            </a:br>
            <a:r>
              <a:rPr lang="da-DK" dirty="0"/>
              <a:t>Håber vi ses til et af mange Møllebanden events i 2020…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							Der er allerede mange at vælge imellem!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2020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665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1884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648000"/>
            <a:ext cx="8460000" cy="307777"/>
          </a:xfrm>
        </p:spPr>
        <p:txBody>
          <a:bodyPr/>
          <a:lstStyle/>
          <a:p>
            <a:r>
              <a:rPr lang="da-DK" dirty="0"/>
              <a:t>Valg af dirigent </a:t>
            </a:r>
            <a:r>
              <a:rPr lang="da-DK"/>
              <a:t>&amp; stemmetællere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F4F8F-86C3-4531-B0C5-664EA10E0D6B}"/>
              </a:ext>
            </a:extLst>
          </p:cNvPr>
          <p:cNvSpPr txBox="1"/>
          <p:nvPr/>
        </p:nvSpPr>
        <p:spPr>
          <a:xfrm>
            <a:off x="538162" y="1375108"/>
            <a:ext cx="555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 – </a:t>
            </a:r>
            <a:r>
              <a:rPr lang="en-GB" b="1" dirty="0" err="1"/>
              <a:t>Valg</a:t>
            </a:r>
            <a:r>
              <a:rPr lang="en-GB" b="1" dirty="0"/>
              <a:t> </a:t>
            </a:r>
            <a:r>
              <a:rPr lang="en-GB" b="1" dirty="0" err="1"/>
              <a:t>af</a:t>
            </a:r>
            <a:r>
              <a:rPr lang="en-GB" b="1" dirty="0"/>
              <a:t> </a:t>
            </a:r>
            <a:r>
              <a:rPr lang="en-GB" b="1" dirty="0" err="1"/>
              <a:t>dirigent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7D2C3-2556-4BBF-8804-C88B92AEAF36}"/>
              </a:ext>
            </a:extLst>
          </p:cNvPr>
          <p:cNvSpPr txBox="1"/>
          <p:nvPr/>
        </p:nvSpPr>
        <p:spPr>
          <a:xfrm>
            <a:off x="538162" y="1794439"/>
            <a:ext cx="676731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i="1" dirty="0" err="1"/>
              <a:t>Bestyrelsen</a:t>
            </a:r>
            <a:r>
              <a:rPr lang="en-GB" i="1" dirty="0"/>
              <a:t> </a:t>
            </a:r>
            <a:r>
              <a:rPr lang="en-GB" i="1" dirty="0" err="1"/>
              <a:t>foreslår</a:t>
            </a:r>
            <a:r>
              <a:rPr lang="en-GB" i="1" dirty="0"/>
              <a:t>: Xenia </a:t>
            </a:r>
            <a:r>
              <a:rPr lang="en-GB" i="1" dirty="0" err="1"/>
              <a:t>Laustén</a:t>
            </a:r>
            <a:r>
              <a:rPr lang="en-GB" i="1" dirty="0"/>
              <a:t> </a:t>
            </a:r>
            <a:endParaRPr lang="en-GB" i="1" dirty="0"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A2A266-7FBE-4332-A700-61D78AD65338}"/>
              </a:ext>
            </a:extLst>
          </p:cNvPr>
          <p:cNvSpPr txBox="1"/>
          <p:nvPr/>
        </p:nvSpPr>
        <p:spPr>
          <a:xfrm>
            <a:off x="538162" y="2164759"/>
            <a:ext cx="676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Andre?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7A3A1-67B6-4F7F-BF7F-9052DBA82314}"/>
              </a:ext>
            </a:extLst>
          </p:cNvPr>
          <p:cNvSpPr txBox="1"/>
          <p:nvPr/>
        </p:nvSpPr>
        <p:spPr>
          <a:xfrm>
            <a:off x="538162" y="2779630"/>
            <a:ext cx="676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 – </a:t>
            </a:r>
            <a:r>
              <a:rPr lang="en-GB" b="1" dirty="0" err="1"/>
              <a:t>Valg</a:t>
            </a:r>
            <a:r>
              <a:rPr lang="en-GB" b="1" dirty="0"/>
              <a:t> </a:t>
            </a:r>
            <a:r>
              <a:rPr lang="en-GB" b="1" dirty="0" err="1"/>
              <a:t>af</a:t>
            </a:r>
            <a:r>
              <a:rPr lang="en-GB" b="1" dirty="0"/>
              <a:t> </a:t>
            </a:r>
            <a:r>
              <a:rPr lang="en-GB" b="1" dirty="0" err="1"/>
              <a:t>tre</a:t>
            </a:r>
            <a:r>
              <a:rPr lang="en-GB" b="1" dirty="0"/>
              <a:t> “</a:t>
            </a:r>
            <a:r>
              <a:rPr lang="en-GB" b="1" dirty="0" err="1"/>
              <a:t>frivillige</a:t>
            </a:r>
            <a:r>
              <a:rPr lang="en-GB" b="1" dirty="0"/>
              <a:t>” </a:t>
            </a:r>
            <a:r>
              <a:rPr lang="en-GB" b="1" dirty="0" err="1"/>
              <a:t>stemmetællere</a:t>
            </a:r>
            <a:r>
              <a:rPr lang="en-GB" b="1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1E27F3-AF94-480E-8E8D-1BE6705CF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127" y="3394501"/>
            <a:ext cx="3305686" cy="26571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E63992-983E-48B1-A3AD-6F916346BC60}"/>
              </a:ext>
            </a:extLst>
          </p:cNvPr>
          <p:cNvSpPr txBox="1"/>
          <p:nvPr/>
        </p:nvSpPr>
        <p:spPr>
          <a:xfrm rot="20873157">
            <a:off x="1459149" y="5017121"/>
            <a:ext cx="11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x 3</a:t>
            </a:r>
          </a:p>
        </p:txBody>
      </p:sp>
    </p:spTree>
    <p:extLst>
      <p:ext uri="{BB962C8B-B14F-4D97-AF65-F5344CB8AC3E}">
        <p14:creationId xmlns:p14="http://schemas.microsoft.com/office/powerpoint/2010/main" val="13205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2020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3" y="1412875"/>
            <a:ext cx="6903497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Kl. 16.40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	Valg af dirigent &amp; stemmetællere​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b="1" dirty="0"/>
              <a:t>Formandens beretning – </a:t>
            </a:r>
            <a:r>
              <a:rPr lang="da-DK" sz="1600" b="1" i="1" dirty="0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Møllebandens Events​ 2019</a:t>
            </a:r>
            <a:endParaRPr lang="da-DK" sz="1600" i="1" dirty="0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Regnskab &amp; Budget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18.00 	Underholdning ved Adam </a:t>
            </a:r>
            <a:r>
              <a:rPr lang="da-DK" sz="1600" dirty="0" err="1"/>
              <a:t>Aldridge</a:t>
            </a:r>
            <a:endParaRPr lang="da-DK" sz="1600" dirty="0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 	Generalforsamling fortsat og valg til bestyrelsen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Eventuelt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21.00 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116329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1651E72-30EC-4BFC-8D3E-2097779D80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1651E72-30EC-4BFC-8D3E-2097779D8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62CDB-8508-405E-BA3B-B4FD1801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A7144-EE89-4D53-B151-B9A641EC47F2}"/>
              </a:ext>
            </a:extLst>
          </p:cNvPr>
          <p:cNvSpPr txBox="1"/>
          <p:nvPr/>
        </p:nvSpPr>
        <p:spPr>
          <a:xfrm>
            <a:off x="6706741" y="857884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Tilbageblik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2019…</a:t>
            </a:r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F0087-0247-42D5-A075-4FF9A90CF07D}"/>
              </a:ext>
            </a:extLst>
          </p:cNvPr>
          <p:cNvSpPr txBox="1"/>
          <p:nvPr/>
        </p:nvSpPr>
        <p:spPr>
          <a:xfrm>
            <a:off x="6640603" y="840594"/>
            <a:ext cx="3843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Tre </a:t>
            </a:r>
            <a:r>
              <a:rPr lang="en-US" dirty="0" err="1"/>
              <a:t>overordnede</a:t>
            </a:r>
            <a:r>
              <a:rPr lang="en-US" dirty="0"/>
              <a:t> </a:t>
            </a:r>
            <a:r>
              <a:rPr lang="en-US" dirty="0" err="1"/>
              <a:t>mål</a:t>
            </a:r>
            <a:r>
              <a:rPr lang="en-US" dirty="0"/>
              <a:t> for 2019</a:t>
            </a:r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9820B-D83F-4F05-B798-2C41DA34ECDE}"/>
              </a:ext>
            </a:extLst>
          </p:cNvPr>
          <p:cNvSpPr txBox="1"/>
          <p:nvPr/>
        </p:nvSpPr>
        <p:spPr>
          <a:xfrm>
            <a:off x="6640603" y="1423306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medlemmer</a:t>
            </a:r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E7233-05D8-4568-9037-84B48D626D69}"/>
              </a:ext>
            </a:extLst>
          </p:cNvPr>
          <p:cNvSpPr txBox="1"/>
          <p:nvPr/>
        </p:nvSpPr>
        <p:spPr>
          <a:xfrm>
            <a:off x="6640603" y="1959097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– </a:t>
            </a:r>
            <a:r>
              <a:rPr lang="en-US" dirty="0" err="1"/>
              <a:t>Flere</a:t>
            </a:r>
            <a:r>
              <a:rPr lang="en-US" dirty="0"/>
              <a:t> events</a:t>
            </a:r>
            <a:endParaRPr lang="da-DK" dirty="0"/>
          </a:p>
        </p:txBody>
      </p:sp>
      <p:pic>
        <p:nvPicPr>
          <p:cNvPr id="41989" name="Picture 5" descr="Image result for past looking back sign">
            <a:extLst>
              <a:ext uri="{FF2B5EF4-FFF2-40B4-BE49-F238E27FC236}">
                <a16:creationId xmlns:a16="http://schemas.microsoft.com/office/drawing/2014/main" id="{8117AEE1-82A1-4218-AFC5-5CA0C4CCE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4"/>
          <a:stretch/>
        </p:blipFill>
        <p:spPr bwMode="auto">
          <a:xfrm>
            <a:off x="0" y="-32425"/>
            <a:ext cx="6169764" cy="68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A2BFC-49FE-4E81-A31B-E79625429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1336" y="331789"/>
            <a:ext cx="5118202" cy="45719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Formandens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beretning</a:t>
            </a:r>
            <a:r>
              <a:rPr lang="en-US" dirty="0">
                <a:solidFill>
                  <a:schemeClr val="bg1"/>
                </a:solidFill>
              </a:rPr>
              <a:t> for 2019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8B7DD2-F164-4AE8-B786-07AF206A2C22}"/>
              </a:ext>
            </a:extLst>
          </p:cNvPr>
          <p:cNvSpPr txBox="1"/>
          <p:nvPr/>
        </p:nvSpPr>
        <p:spPr>
          <a:xfrm>
            <a:off x="6640603" y="2494888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– </a:t>
            </a:r>
            <a:r>
              <a:rPr lang="en-US" dirty="0" err="1"/>
              <a:t>Simplere</a:t>
            </a:r>
            <a:r>
              <a:rPr lang="en-US" dirty="0"/>
              <a:t> </a:t>
            </a:r>
            <a:r>
              <a:rPr lang="en-US" dirty="0" err="1"/>
              <a:t>arbejdsgange</a:t>
            </a:r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CA40E4-C1EA-488D-9B29-3EC285CDB406}"/>
              </a:ext>
            </a:extLst>
          </p:cNvPr>
          <p:cNvSpPr txBox="1"/>
          <p:nvPr/>
        </p:nvSpPr>
        <p:spPr>
          <a:xfrm rot="20967134">
            <a:off x="8725710" y="1519282"/>
            <a:ext cx="18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VEND TENDENSEN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863C1C-66BB-40F2-93F0-024605D9B5DA}"/>
              </a:ext>
            </a:extLst>
          </p:cNvPr>
          <p:cNvSpPr txBox="1"/>
          <p:nvPr/>
        </p:nvSpPr>
        <p:spPr>
          <a:xfrm rot="20967134">
            <a:off x="9559347" y="2306579"/>
            <a:ext cx="18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GØR LIVET NEMMERE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D77F4-561D-4A96-ACC0-9F4B4BFE2500}"/>
              </a:ext>
            </a:extLst>
          </p:cNvPr>
          <p:cNvSpPr/>
          <p:nvPr/>
        </p:nvSpPr>
        <p:spPr>
          <a:xfrm>
            <a:off x="6615907" y="840594"/>
            <a:ext cx="4643482" cy="27382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Hvordan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gik</a:t>
            </a:r>
            <a:r>
              <a:rPr lang="en-US" dirty="0">
                <a:solidFill>
                  <a:schemeClr val="tx1"/>
                </a:solidFill>
              </a:rPr>
              <a:t> det </a:t>
            </a:r>
            <a:r>
              <a:rPr lang="en-US" dirty="0" err="1">
                <a:solidFill>
                  <a:schemeClr val="tx1"/>
                </a:solidFill>
              </a:rPr>
              <a:t>så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/>
      <p:bldP spid="2" grpId="0"/>
      <p:bldP spid="1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1651E72-30EC-4BFC-8D3E-2097779D80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1651E72-30EC-4BFC-8D3E-2097779D8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3B7F7E6-FB57-4810-B2D9-2E8DA766756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14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62CDB-8508-405E-BA3B-B4FD1801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A7144-EE89-4D53-B151-B9A641EC47F2}"/>
              </a:ext>
            </a:extLst>
          </p:cNvPr>
          <p:cNvSpPr txBox="1"/>
          <p:nvPr/>
        </p:nvSpPr>
        <p:spPr>
          <a:xfrm>
            <a:off x="6706741" y="857884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Tilbageblik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2019…</a:t>
            </a:r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F0087-0247-42D5-A075-4FF9A90CF07D}"/>
              </a:ext>
            </a:extLst>
          </p:cNvPr>
          <p:cNvSpPr txBox="1"/>
          <p:nvPr/>
        </p:nvSpPr>
        <p:spPr>
          <a:xfrm>
            <a:off x="6640603" y="840594"/>
            <a:ext cx="3843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Tre </a:t>
            </a:r>
            <a:r>
              <a:rPr lang="en-US" dirty="0" err="1"/>
              <a:t>overordnede</a:t>
            </a:r>
            <a:r>
              <a:rPr lang="en-US" dirty="0"/>
              <a:t> </a:t>
            </a:r>
            <a:r>
              <a:rPr lang="en-US" dirty="0" err="1"/>
              <a:t>mål</a:t>
            </a:r>
            <a:r>
              <a:rPr lang="en-US" dirty="0"/>
              <a:t> for 2019</a:t>
            </a:r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9820B-D83F-4F05-B798-2C41DA34ECDE}"/>
              </a:ext>
            </a:extLst>
          </p:cNvPr>
          <p:cNvSpPr txBox="1"/>
          <p:nvPr/>
        </p:nvSpPr>
        <p:spPr>
          <a:xfrm>
            <a:off x="6640603" y="1423306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medlemmer</a:t>
            </a:r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E7233-05D8-4568-9037-84B48D626D69}"/>
              </a:ext>
            </a:extLst>
          </p:cNvPr>
          <p:cNvSpPr txBox="1"/>
          <p:nvPr/>
        </p:nvSpPr>
        <p:spPr>
          <a:xfrm>
            <a:off x="6640603" y="1959097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– </a:t>
            </a:r>
            <a:r>
              <a:rPr lang="en-US" dirty="0" err="1"/>
              <a:t>Flere</a:t>
            </a:r>
            <a:r>
              <a:rPr lang="en-US" dirty="0"/>
              <a:t> events</a:t>
            </a:r>
            <a:endParaRPr lang="da-DK" dirty="0"/>
          </a:p>
        </p:txBody>
      </p:sp>
      <p:pic>
        <p:nvPicPr>
          <p:cNvPr id="41989" name="Picture 5" descr="Image result for past looking back sign">
            <a:extLst>
              <a:ext uri="{FF2B5EF4-FFF2-40B4-BE49-F238E27FC236}">
                <a16:creationId xmlns:a16="http://schemas.microsoft.com/office/drawing/2014/main" id="{8117AEE1-82A1-4218-AFC5-5CA0C4CCE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4"/>
          <a:stretch/>
        </p:blipFill>
        <p:spPr bwMode="auto">
          <a:xfrm>
            <a:off x="0" y="-32425"/>
            <a:ext cx="6169764" cy="68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A2BFC-49FE-4E81-A31B-E79625429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1336" y="331789"/>
            <a:ext cx="5118202" cy="45719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Formandens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beretning</a:t>
            </a:r>
            <a:r>
              <a:rPr lang="en-US" dirty="0">
                <a:solidFill>
                  <a:schemeClr val="bg1"/>
                </a:solidFill>
              </a:rPr>
              <a:t> for 2019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8B7DD2-F164-4AE8-B786-07AF206A2C22}"/>
              </a:ext>
            </a:extLst>
          </p:cNvPr>
          <p:cNvSpPr txBox="1"/>
          <p:nvPr/>
        </p:nvSpPr>
        <p:spPr>
          <a:xfrm>
            <a:off x="6640603" y="2494888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– </a:t>
            </a:r>
            <a:r>
              <a:rPr lang="en-US" dirty="0" err="1"/>
              <a:t>Simplere</a:t>
            </a:r>
            <a:r>
              <a:rPr lang="en-US" dirty="0"/>
              <a:t> </a:t>
            </a:r>
            <a:r>
              <a:rPr lang="en-US" dirty="0" err="1"/>
              <a:t>arbejdsgange</a:t>
            </a:r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CA40E4-C1EA-488D-9B29-3EC285CDB406}"/>
              </a:ext>
            </a:extLst>
          </p:cNvPr>
          <p:cNvSpPr txBox="1"/>
          <p:nvPr/>
        </p:nvSpPr>
        <p:spPr>
          <a:xfrm rot="20967134">
            <a:off x="8725710" y="1519282"/>
            <a:ext cx="18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VEND TENDENSEN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863C1C-66BB-40F2-93F0-024605D9B5DA}"/>
              </a:ext>
            </a:extLst>
          </p:cNvPr>
          <p:cNvSpPr txBox="1"/>
          <p:nvPr/>
        </p:nvSpPr>
        <p:spPr>
          <a:xfrm rot="20967134">
            <a:off x="9559347" y="2306579"/>
            <a:ext cx="18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GØR LIVET NEMMERE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D77F4-561D-4A96-ACC0-9F4B4BFE2500}"/>
              </a:ext>
            </a:extLst>
          </p:cNvPr>
          <p:cNvSpPr/>
          <p:nvPr/>
        </p:nvSpPr>
        <p:spPr>
          <a:xfrm>
            <a:off x="6615907" y="840594"/>
            <a:ext cx="4643482" cy="27382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Hvordan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gik</a:t>
            </a:r>
            <a:r>
              <a:rPr lang="en-US" dirty="0">
                <a:solidFill>
                  <a:schemeClr val="tx1"/>
                </a:solidFill>
              </a:rPr>
              <a:t> det </a:t>
            </a:r>
            <a:r>
              <a:rPr lang="en-US" dirty="0" err="1">
                <a:solidFill>
                  <a:schemeClr val="tx1"/>
                </a:solidFill>
              </a:rPr>
              <a:t>så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FD024-1E49-4697-BC60-6702C6AEE0D2}"/>
              </a:ext>
            </a:extLst>
          </p:cNvPr>
          <p:cNvSpPr txBox="1"/>
          <p:nvPr/>
        </p:nvSpPr>
        <p:spPr>
          <a:xfrm>
            <a:off x="1956391" y="1209926"/>
            <a:ext cx="8420986" cy="39755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a-DK" dirty="0"/>
          </a:p>
        </p:txBody>
      </p:sp>
      <p:graphicFrame>
        <p:nvGraphicFramePr>
          <p:cNvPr id="41985" name="Chart 41984">
            <a:extLst>
              <a:ext uri="{FF2B5EF4-FFF2-40B4-BE49-F238E27FC236}">
                <a16:creationId xmlns:a16="http://schemas.microsoft.com/office/drawing/2014/main" id="{EEACC282-CE44-4D7F-A796-0452152778C4}"/>
              </a:ext>
            </a:extLst>
          </p:cNvPr>
          <p:cNvGraphicFramePr/>
          <p:nvPr/>
        </p:nvGraphicFramePr>
        <p:xfrm>
          <a:off x="2032000" y="1244507"/>
          <a:ext cx="8128000" cy="394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1987" name="Straight Arrow Connector 41986">
            <a:extLst>
              <a:ext uri="{FF2B5EF4-FFF2-40B4-BE49-F238E27FC236}">
                <a16:creationId xmlns:a16="http://schemas.microsoft.com/office/drawing/2014/main" id="{F9A6D2FF-20FF-4F8B-9970-44BFE0B88568}"/>
              </a:ext>
            </a:extLst>
          </p:cNvPr>
          <p:cNvCxnSpPr/>
          <p:nvPr/>
        </p:nvCxnSpPr>
        <p:spPr>
          <a:xfrm flipV="1">
            <a:off x="2892056" y="1792638"/>
            <a:ext cx="5688418" cy="88676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90" name="Straight Arrow Connector 41989">
            <a:extLst>
              <a:ext uri="{FF2B5EF4-FFF2-40B4-BE49-F238E27FC236}">
                <a16:creationId xmlns:a16="http://schemas.microsoft.com/office/drawing/2014/main" id="{7B468346-EE87-4128-95A1-2C6EA25D2CC1}"/>
              </a:ext>
            </a:extLst>
          </p:cNvPr>
          <p:cNvCxnSpPr/>
          <p:nvPr/>
        </p:nvCxnSpPr>
        <p:spPr>
          <a:xfrm>
            <a:off x="9105864" y="1833344"/>
            <a:ext cx="0" cy="1323088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1" name="TextBox 41990">
            <a:extLst>
              <a:ext uri="{FF2B5EF4-FFF2-40B4-BE49-F238E27FC236}">
                <a16:creationId xmlns:a16="http://schemas.microsoft.com/office/drawing/2014/main" id="{71472394-08B2-4129-AA94-4C8E48902143}"/>
              </a:ext>
            </a:extLst>
          </p:cNvPr>
          <p:cNvSpPr txBox="1"/>
          <p:nvPr/>
        </p:nvSpPr>
        <p:spPr>
          <a:xfrm>
            <a:off x="8771862" y="2322562"/>
            <a:ext cx="668667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haroni" panose="020B0604020202020204" pitchFamily="2" charset="-79"/>
              </a:rPr>
              <a:t>&lt;5%</a:t>
            </a:r>
            <a:endParaRPr lang="da-DK" b="1" dirty="0">
              <a:cs typeface="Aharoni" panose="020B0604020202020204" pitchFamily="2" charset="-79"/>
            </a:endParaRPr>
          </a:p>
        </p:txBody>
      </p:sp>
      <p:pic>
        <p:nvPicPr>
          <p:cNvPr id="41995" name="Graphic 41994" descr="Smiling face with solid fill">
            <a:extLst>
              <a:ext uri="{FF2B5EF4-FFF2-40B4-BE49-F238E27FC236}">
                <a16:creationId xmlns:a16="http://schemas.microsoft.com/office/drawing/2014/main" id="{9EA8BB6B-4E7F-4610-9D29-B26858F547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93836">
            <a:off x="6992256" y="14453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1651E72-30EC-4BFC-8D3E-2097779D80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1651E72-30EC-4BFC-8D3E-2097779D8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62CDB-8508-405E-BA3B-B4FD1801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A7144-EE89-4D53-B151-B9A641EC47F2}"/>
              </a:ext>
            </a:extLst>
          </p:cNvPr>
          <p:cNvSpPr txBox="1"/>
          <p:nvPr/>
        </p:nvSpPr>
        <p:spPr>
          <a:xfrm>
            <a:off x="6706741" y="857884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Tilbageblik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2019…</a:t>
            </a:r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F0087-0247-42D5-A075-4FF9A90CF07D}"/>
              </a:ext>
            </a:extLst>
          </p:cNvPr>
          <p:cNvSpPr txBox="1"/>
          <p:nvPr/>
        </p:nvSpPr>
        <p:spPr>
          <a:xfrm>
            <a:off x="6640603" y="840594"/>
            <a:ext cx="3843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Tre </a:t>
            </a:r>
            <a:r>
              <a:rPr lang="en-US" dirty="0" err="1"/>
              <a:t>overordnede</a:t>
            </a:r>
            <a:r>
              <a:rPr lang="en-US" dirty="0"/>
              <a:t> </a:t>
            </a:r>
            <a:r>
              <a:rPr lang="en-US" dirty="0" err="1"/>
              <a:t>mål</a:t>
            </a:r>
            <a:r>
              <a:rPr lang="en-US" dirty="0"/>
              <a:t> for 2019</a:t>
            </a:r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9820B-D83F-4F05-B798-2C41DA34ECDE}"/>
              </a:ext>
            </a:extLst>
          </p:cNvPr>
          <p:cNvSpPr txBox="1"/>
          <p:nvPr/>
        </p:nvSpPr>
        <p:spPr>
          <a:xfrm>
            <a:off x="6640603" y="1423306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medlemmer</a:t>
            </a:r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E7233-05D8-4568-9037-84B48D626D69}"/>
              </a:ext>
            </a:extLst>
          </p:cNvPr>
          <p:cNvSpPr txBox="1"/>
          <p:nvPr/>
        </p:nvSpPr>
        <p:spPr>
          <a:xfrm>
            <a:off x="6640603" y="1959097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– </a:t>
            </a:r>
            <a:r>
              <a:rPr lang="en-US" dirty="0" err="1"/>
              <a:t>Flere</a:t>
            </a:r>
            <a:r>
              <a:rPr lang="en-US" dirty="0"/>
              <a:t> events</a:t>
            </a:r>
            <a:endParaRPr lang="da-DK" dirty="0"/>
          </a:p>
        </p:txBody>
      </p:sp>
      <p:pic>
        <p:nvPicPr>
          <p:cNvPr id="41989" name="Picture 5" descr="Image result for past looking back sign">
            <a:extLst>
              <a:ext uri="{FF2B5EF4-FFF2-40B4-BE49-F238E27FC236}">
                <a16:creationId xmlns:a16="http://schemas.microsoft.com/office/drawing/2014/main" id="{8117AEE1-82A1-4218-AFC5-5CA0C4CCE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4"/>
          <a:stretch/>
        </p:blipFill>
        <p:spPr bwMode="auto">
          <a:xfrm>
            <a:off x="0" y="-32425"/>
            <a:ext cx="6169764" cy="68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A2BFC-49FE-4E81-A31B-E79625429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1336" y="331789"/>
            <a:ext cx="5118202" cy="45719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Formandens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beretning</a:t>
            </a:r>
            <a:r>
              <a:rPr lang="en-US" dirty="0">
                <a:solidFill>
                  <a:schemeClr val="bg1"/>
                </a:solidFill>
              </a:rPr>
              <a:t> for 2019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8B7DD2-F164-4AE8-B786-07AF206A2C22}"/>
              </a:ext>
            </a:extLst>
          </p:cNvPr>
          <p:cNvSpPr txBox="1"/>
          <p:nvPr/>
        </p:nvSpPr>
        <p:spPr>
          <a:xfrm>
            <a:off x="6640603" y="2494888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– </a:t>
            </a:r>
            <a:r>
              <a:rPr lang="en-US" dirty="0" err="1"/>
              <a:t>Simplere</a:t>
            </a:r>
            <a:r>
              <a:rPr lang="en-US" dirty="0"/>
              <a:t> </a:t>
            </a:r>
            <a:r>
              <a:rPr lang="en-US" dirty="0" err="1"/>
              <a:t>arbejdsgange</a:t>
            </a:r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CA40E4-C1EA-488D-9B29-3EC285CDB406}"/>
              </a:ext>
            </a:extLst>
          </p:cNvPr>
          <p:cNvSpPr txBox="1"/>
          <p:nvPr/>
        </p:nvSpPr>
        <p:spPr>
          <a:xfrm rot="20967134">
            <a:off x="8725710" y="1519282"/>
            <a:ext cx="18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VEND TENDENSEN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863C1C-66BB-40F2-93F0-024605D9B5DA}"/>
              </a:ext>
            </a:extLst>
          </p:cNvPr>
          <p:cNvSpPr txBox="1"/>
          <p:nvPr/>
        </p:nvSpPr>
        <p:spPr>
          <a:xfrm rot="20967134">
            <a:off x="9559347" y="2306579"/>
            <a:ext cx="18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GØR LIVET NEMMERE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D77F4-561D-4A96-ACC0-9F4B4BFE2500}"/>
              </a:ext>
            </a:extLst>
          </p:cNvPr>
          <p:cNvSpPr/>
          <p:nvPr/>
        </p:nvSpPr>
        <p:spPr>
          <a:xfrm>
            <a:off x="6615907" y="840594"/>
            <a:ext cx="4643482" cy="27382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Hvordan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gik</a:t>
            </a:r>
            <a:r>
              <a:rPr lang="en-US" dirty="0">
                <a:solidFill>
                  <a:schemeClr val="tx1"/>
                </a:solidFill>
              </a:rPr>
              <a:t> det </a:t>
            </a:r>
            <a:r>
              <a:rPr lang="en-US" dirty="0" err="1">
                <a:solidFill>
                  <a:schemeClr val="tx1"/>
                </a:solidFill>
              </a:rPr>
              <a:t>så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5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1651E72-30EC-4BFC-8D3E-2097779D80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1651E72-30EC-4BFC-8D3E-2097779D8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3B7F7E6-FB57-4810-B2D9-2E8DA766756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14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62CDB-8508-405E-BA3B-B4FD1801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A7144-EE89-4D53-B151-B9A641EC47F2}"/>
              </a:ext>
            </a:extLst>
          </p:cNvPr>
          <p:cNvSpPr txBox="1"/>
          <p:nvPr/>
        </p:nvSpPr>
        <p:spPr>
          <a:xfrm>
            <a:off x="6706741" y="857884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Tilbageblik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2019…</a:t>
            </a:r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F0087-0247-42D5-A075-4FF9A90CF07D}"/>
              </a:ext>
            </a:extLst>
          </p:cNvPr>
          <p:cNvSpPr txBox="1"/>
          <p:nvPr/>
        </p:nvSpPr>
        <p:spPr>
          <a:xfrm>
            <a:off x="6640603" y="840594"/>
            <a:ext cx="3843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Tre </a:t>
            </a:r>
            <a:r>
              <a:rPr lang="en-US" dirty="0" err="1"/>
              <a:t>overordnede</a:t>
            </a:r>
            <a:r>
              <a:rPr lang="en-US" dirty="0"/>
              <a:t> </a:t>
            </a:r>
            <a:r>
              <a:rPr lang="en-US" dirty="0" err="1"/>
              <a:t>mål</a:t>
            </a:r>
            <a:r>
              <a:rPr lang="en-US" dirty="0"/>
              <a:t> for 2019</a:t>
            </a:r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9820B-D83F-4F05-B798-2C41DA34ECDE}"/>
              </a:ext>
            </a:extLst>
          </p:cNvPr>
          <p:cNvSpPr txBox="1"/>
          <p:nvPr/>
        </p:nvSpPr>
        <p:spPr>
          <a:xfrm>
            <a:off x="6640603" y="1423306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medlemmer</a:t>
            </a:r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E7233-05D8-4568-9037-84B48D626D69}"/>
              </a:ext>
            </a:extLst>
          </p:cNvPr>
          <p:cNvSpPr txBox="1"/>
          <p:nvPr/>
        </p:nvSpPr>
        <p:spPr>
          <a:xfrm>
            <a:off x="6640603" y="1959097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– </a:t>
            </a:r>
            <a:r>
              <a:rPr lang="en-US" dirty="0" err="1"/>
              <a:t>Flere</a:t>
            </a:r>
            <a:r>
              <a:rPr lang="en-US" dirty="0"/>
              <a:t> events</a:t>
            </a:r>
            <a:endParaRPr lang="da-DK" dirty="0"/>
          </a:p>
        </p:txBody>
      </p:sp>
      <p:pic>
        <p:nvPicPr>
          <p:cNvPr id="41989" name="Picture 5" descr="Image result for past looking back sign">
            <a:extLst>
              <a:ext uri="{FF2B5EF4-FFF2-40B4-BE49-F238E27FC236}">
                <a16:creationId xmlns:a16="http://schemas.microsoft.com/office/drawing/2014/main" id="{8117AEE1-82A1-4218-AFC5-5CA0C4CCE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4"/>
          <a:stretch/>
        </p:blipFill>
        <p:spPr bwMode="auto">
          <a:xfrm>
            <a:off x="0" y="-32425"/>
            <a:ext cx="6169764" cy="68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A2BFC-49FE-4E81-A31B-E79625429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1336" y="331789"/>
            <a:ext cx="5118202" cy="45719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Formandens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beretning</a:t>
            </a:r>
            <a:r>
              <a:rPr lang="en-US" dirty="0">
                <a:solidFill>
                  <a:schemeClr val="bg1"/>
                </a:solidFill>
              </a:rPr>
              <a:t> for 2019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8B7DD2-F164-4AE8-B786-07AF206A2C22}"/>
              </a:ext>
            </a:extLst>
          </p:cNvPr>
          <p:cNvSpPr txBox="1"/>
          <p:nvPr/>
        </p:nvSpPr>
        <p:spPr>
          <a:xfrm>
            <a:off x="6640603" y="2494888"/>
            <a:ext cx="56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– </a:t>
            </a:r>
            <a:r>
              <a:rPr lang="en-US" dirty="0" err="1"/>
              <a:t>Simplere</a:t>
            </a:r>
            <a:r>
              <a:rPr lang="en-US" dirty="0"/>
              <a:t> </a:t>
            </a:r>
            <a:r>
              <a:rPr lang="en-US" dirty="0" err="1"/>
              <a:t>arbejdsgange</a:t>
            </a:r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CA40E4-C1EA-488D-9B29-3EC285CDB406}"/>
              </a:ext>
            </a:extLst>
          </p:cNvPr>
          <p:cNvSpPr txBox="1"/>
          <p:nvPr/>
        </p:nvSpPr>
        <p:spPr>
          <a:xfrm rot="20967134">
            <a:off x="8725710" y="1519282"/>
            <a:ext cx="18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VEND TENDENSEN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863C1C-66BB-40F2-93F0-024605D9B5DA}"/>
              </a:ext>
            </a:extLst>
          </p:cNvPr>
          <p:cNvSpPr txBox="1"/>
          <p:nvPr/>
        </p:nvSpPr>
        <p:spPr>
          <a:xfrm rot="20967134">
            <a:off x="9559347" y="2306579"/>
            <a:ext cx="183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GØR LIVET NEMMERE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D77F4-561D-4A96-ACC0-9F4B4BFE2500}"/>
              </a:ext>
            </a:extLst>
          </p:cNvPr>
          <p:cNvSpPr/>
          <p:nvPr/>
        </p:nvSpPr>
        <p:spPr>
          <a:xfrm>
            <a:off x="6615907" y="840594"/>
            <a:ext cx="4643482" cy="27382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Hvordan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gik</a:t>
            </a:r>
            <a:r>
              <a:rPr lang="en-US" dirty="0">
                <a:solidFill>
                  <a:schemeClr val="tx1"/>
                </a:solidFill>
              </a:rPr>
              <a:t> det </a:t>
            </a:r>
            <a:r>
              <a:rPr lang="en-US" dirty="0" err="1">
                <a:solidFill>
                  <a:schemeClr val="tx1"/>
                </a:solidFill>
              </a:rPr>
              <a:t>så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FD024-1E49-4697-BC60-6702C6AEE0D2}"/>
              </a:ext>
            </a:extLst>
          </p:cNvPr>
          <p:cNvSpPr txBox="1"/>
          <p:nvPr/>
        </p:nvSpPr>
        <p:spPr>
          <a:xfrm>
            <a:off x="1956391" y="1209926"/>
            <a:ext cx="8420986" cy="39755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a-DK" dirty="0"/>
          </a:p>
        </p:txBody>
      </p:sp>
      <p:graphicFrame>
        <p:nvGraphicFramePr>
          <p:cNvPr id="41985" name="Chart 41984">
            <a:extLst>
              <a:ext uri="{FF2B5EF4-FFF2-40B4-BE49-F238E27FC236}">
                <a16:creationId xmlns:a16="http://schemas.microsoft.com/office/drawing/2014/main" id="{EEACC282-CE44-4D7F-A796-0452152778C4}"/>
              </a:ext>
            </a:extLst>
          </p:cNvPr>
          <p:cNvGraphicFramePr/>
          <p:nvPr/>
        </p:nvGraphicFramePr>
        <p:xfrm>
          <a:off x="2032000" y="1244507"/>
          <a:ext cx="8128000" cy="394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E5ED7C-56AC-424A-B585-469CEA0F71E1}"/>
              </a:ext>
            </a:extLst>
          </p:cNvPr>
          <p:cNvCxnSpPr/>
          <p:nvPr/>
        </p:nvCxnSpPr>
        <p:spPr>
          <a:xfrm flipV="1">
            <a:off x="4114800" y="1584250"/>
            <a:ext cx="3987209" cy="722913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FEB536F-2DB9-4699-8019-57C6997AAF24}"/>
              </a:ext>
            </a:extLst>
          </p:cNvPr>
          <p:cNvSpPr txBox="1"/>
          <p:nvPr/>
        </p:nvSpPr>
        <p:spPr>
          <a:xfrm>
            <a:off x="5733895" y="1771372"/>
            <a:ext cx="79087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+30%</a:t>
            </a:r>
            <a:endParaRPr lang="da-DK" dirty="0"/>
          </a:p>
        </p:txBody>
      </p:sp>
      <p:pic>
        <p:nvPicPr>
          <p:cNvPr id="23" name="Graphic 22" descr="Smiling face with solid fill">
            <a:extLst>
              <a:ext uri="{FF2B5EF4-FFF2-40B4-BE49-F238E27FC236}">
                <a16:creationId xmlns:a16="http://schemas.microsoft.com/office/drawing/2014/main" id="{CDF9F6A0-CEB5-4A53-B255-577513737F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93836">
            <a:off x="7912434" y="12971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SectionNumber SlideNumber"/>
  <p:tag name="ARTICULATE_SLIDE_THUMBNAIL_REFRESH" val="1"/>
  <p:tag name="ARTICULATE_PROJECT_OPEN" val="0"/>
  <p:tag name="ARTICULATE_SLIDE_COUNT" val="44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Gf4fM9SByfOuSfaxjdj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67u6_KSeQT61mmJh7Zq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XTmLNBdUoulj8wpCZzl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utRPB_JFZYM565gcVnv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6duWTGZsvn.GKnV0MNG0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U_T2us5BHGmkBhX0d51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7LamK9JbHoP..wwxBJR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pucME5fJVK2LfGy5Q1Q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o2YQAuR0SptSTRjMVhB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jvLjN6QQawTftKmnuv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CINkVKS5KBV0_6zvMFg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fjl9GkBWgcY75mX.F5L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undG4VpijFIqTuH04El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ihkIfGSiyDDct2dw_PO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vZ68a3S1mXaxIvNKmAI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b_ilw568l0aTKlsKBTv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NElKPh6U6Jug2aMQumf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4iw9cNTVShMMjZXp.Cx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ds0a5BSUWuT2iGz22XW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AJUyEuQR.CxsxEunur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AG9.3vTfu36JbeAXFej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lCWt2oU0WhlKRJ2Hvw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fDoC5yddXP025OGCFcM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RP4vPVmt2dMxA4yABXD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EVHeD5Lsltod14cW3EM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.5NQVuPZ5V9Pr3sgV8OW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HEhUaz2sMupSlpeMZZh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6W8tolKoilKAcJ4VQ26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hjwTP6fQDPFVNJ.4WIU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NOXNBliP24dW1EC8YN3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Wsjn.tSY.aXBdY5hF4A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a4Tv1XNAvzJu6FSW.P_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XhzVS5L_Q03MoV5.iL8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ZPIcXRpymLTVxONj1yu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fXV5tPiS6oiAYQ0Ckp1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5aA.A.gLXGo5RiqqXi6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aKCG.9cDq0gobe.AxJ7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uCvy1HR3mUZkUOxdl9Y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6wCUJ3Q1a9Yw1Z..kSd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53PC16SrCINaSYAnPvL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6vmNXqjFglMECDYbq3S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cJErDWv1.MyQ9c3dH02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qAzBGOMuEcZCSVq0MIq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EvPdeMSJTPuzdTewmkP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bY0Vvc3qoQetNwqglYO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SR5wBwPBgEH5ufoF9DU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8khbuItUi6RHZy4xHbE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VADiPLK2GfBzTZxwV2x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rl2dn9Y1n3nEO8w_YeI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PIlNY_d5xRHDP.wknn3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RA2Ja7N6316E7Qgetjm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XIaRuUnqvObPw7yHa2f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V60TLX6IPAHotyYRJC7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v5HNQdU33KOvFXvjCS5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.k6urlTdaJjpta0c838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GBWZpMRMaXw3_ImRcXD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dnNVHBaBNShw3DQlre1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tXPYpKTg21wMoU_CLzG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dOwO4QLNb.PHcNvbxen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CcI7i_RfWJKGX8QRyLz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CGlVQEoipZaNHVLiN5I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4EKylnRSyw1KleLyro.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W2HG027IX.CXzlv92bJ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thbCigXGkI80wQtzkEd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bGMsIqliN7JAilTie_1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TU99VUZIQODW05yGHNz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hJ1mSUoCJ8vrUiGAWN5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ibX8cHQQirmwCw06YJz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78dSMCRv6go7qxROnj0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MYi1kyTaymS8w2Yej_e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09LYm.QIS99V3Xtd1_k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6E0N6gGrVlEB4msduH7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qndcbQsWdheKnkiSYyi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CVW4iojYviJ5wZistJO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_DH8hrAwK3bTmuTMx_v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L3ERdnO5pSVWHUSPE2M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c4bvsOrSo7S1a2alv2N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Tsd_30EODbje3f_BGjx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pLp3vgjLesYi7SojExx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SKxi4YNxuzHfyfXN_9e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IRxPaxduTp8tBLbg9zm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RFQ1lVRMOvnxRQTU_5b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CXCG18Qm6rH3dW1uSHc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hvTGhPRaOoJZP0s1I05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CeMXxpS4677eqVBeo_9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qA5QYhSMiM8wb1cNR6R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6PTPGPSLq32bV5fcmZo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tXt.vlQC.WFCH.E8jTm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_GlR8KLRB6sy3LQHfZMm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Mi.8DxSECKM1EKb_re4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.XBeVCQ5SaErr5noLQG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vobzFvQq21QgKtRufFY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IrjxF2TEaqIRRRp4ocQ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DoEJkkQAanRhwXfGcAJ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PDXrvuTcuRSIHPbtH.A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.vmZEDSWikfAdPffFz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V5Yt6zSyWXCC8ftH926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.UdhWaT9Kpo5RoBd38L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6hiQXNT1SyvY5JCzOwd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fGW8DVQTeNX_xjUH3ZL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r5xpIG6T5ZqutWmNK3V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K_dUvWRNuA9NFGkdHBM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OZJyrjZyX8lWMsaDvEb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OZJyrjZyX8lWMsaDvEb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Fq5tfBlbHO2SF6lCFFl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60817_SG_Presentation_LegalName">
  <a:themeElements>
    <a:clrScheme name="Siemens Gamesa_colors">
      <a:dk1>
        <a:sysClr val="windowText" lastClr="000000"/>
      </a:dk1>
      <a:lt1>
        <a:sysClr val="window" lastClr="FFFFFF"/>
      </a:lt1>
      <a:dk2>
        <a:srgbClr val="3C3C3C"/>
      </a:dk2>
      <a:lt2>
        <a:srgbClr val="E6E6E6"/>
      </a:lt2>
      <a:accent1>
        <a:srgbClr val="321850"/>
      </a:accent1>
      <a:accent2>
        <a:srgbClr val="3C3C3C"/>
      </a:accent2>
      <a:accent3>
        <a:srgbClr val="00B0AD"/>
      </a:accent3>
      <a:accent4>
        <a:srgbClr val="FAB600"/>
      </a:accent4>
      <a:accent5>
        <a:srgbClr val="878787"/>
      </a:accent5>
      <a:accent6>
        <a:srgbClr val="E6E6E6"/>
      </a:accent6>
      <a:hlink>
        <a:srgbClr val="321850"/>
      </a:hlink>
      <a:folHlink>
        <a:srgbClr val="878787"/>
      </a:folHlink>
    </a:clrScheme>
    <a:fontScheme name="Siemens_Gamesa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custClrLst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80%">
      <a:srgbClr val="5A4673"/>
    </a:custClr>
    <a:custClr name="Dark Gray 80%">
      <a:srgbClr val="636363"/>
    </a:custClr>
    <a:custClr name="Turquoise 80%">
      <a:srgbClr val="33C0BD"/>
    </a:custClr>
    <a:custClr name="Sunrise 80%">
      <a:srgbClr val="FBC533"/>
    </a:custClr>
    <a:custClr name="Medium Gray 80%">
      <a:srgbClr val="9F9F9F"/>
    </a:custClr>
    <a:custClr name="Soft Gray 80%">
      <a:srgbClr val="D1D1D1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60%">
      <a:srgbClr val="847496"/>
    </a:custClr>
    <a:custClr name="Dark Gray 60%">
      <a:srgbClr val="8A8A8A"/>
    </a:custClr>
    <a:custClr name="Turquoise 60%">
      <a:srgbClr val="66D0CE"/>
    </a:custClr>
    <a:custClr name="Sunrise 60%">
      <a:srgbClr val="FCD366"/>
    </a:custClr>
    <a:custClr name="Medium Gray 60%">
      <a:srgbClr val="B7B7B7"/>
    </a:custClr>
    <a:custClr name="Soft Gray 60%">
      <a:srgbClr val="DDDDDD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40%">
      <a:srgbClr val="ADA3B9"/>
    </a:custClr>
    <a:custClr name="Dark Gray 40%">
      <a:srgbClr val="B1B1B1"/>
    </a:custClr>
    <a:custClr name="Turquoise 40%">
      <a:srgbClr val="99DEDF"/>
    </a:custClr>
    <a:custClr name="Sunrise 40%">
      <a:srgbClr val="FDE2A3"/>
    </a:custClr>
    <a:custClr name="Medium Gray 40%">
      <a:srgbClr val="CFCFCF"/>
    </a:custClr>
    <a:custClr name="Soft Gray 40%">
      <a:srgbClr val="E8E8E8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20%">
      <a:srgbClr val="D6D1DC"/>
    </a:custClr>
    <a:custClr name="Dark Gray 20%">
      <a:srgbClr val="D8D8D8"/>
    </a:custClr>
    <a:custClr name="Turquoise 20%">
      <a:srgbClr val="CCEFEF"/>
    </a:custClr>
    <a:custClr name="Sunrise 20%">
      <a:srgbClr val="FEF0CC"/>
    </a:custClr>
    <a:custClr name="Medium Gray 20%">
      <a:srgbClr val="E7E7E7"/>
    </a:custClr>
    <a:custClr name="Soft Gray 20%">
      <a:srgbClr val="F4F4F4"/>
    </a:custClr>
  </a:custClrLst>
  <a:extLst>
    <a:ext uri="{05A4C25C-085E-4340-85A3-A5531E510DB2}">
      <thm15:themeFamily xmlns:thm15="http://schemas.microsoft.com/office/thememl/2012/main" name="160817_SG_Presentation_LegalName_v4.potx" id="{A287F18D-E658-4355-9FF6-9770FA9F2EB6}" vid="{6A43E3E4-73DB-420F-9111-E976A9BC7CB7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Siemens Gamesa_colors">
      <a:dk1>
        <a:sysClr val="windowText" lastClr="000000"/>
      </a:dk1>
      <a:lt1>
        <a:sysClr val="window" lastClr="FFFFFF"/>
      </a:lt1>
      <a:dk2>
        <a:srgbClr val="3C3C3C"/>
      </a:dk2>
      <a:lt2>
        <a:srgbClr val="E6E6E6"/>
      </a:lt2>
      <a:accent1>
        <a:srgbClr val="878787"/>
      </a:accent1>
      <a:accent2>
        <a:srgbClr val="321850"/>
      </a:accent2>
      <a:accent3>
        <a:srgbClr val="00B0AD"/>
      </a:accent3>
      <a:accent4>
        <a:srgbClr val="C6C6C6"/>
      </a:accent4>
      <a:accent5>
        <a:srgbClr val="FAB600"/>
      </a:accent5>
      <a:accent6>
        <a:srgbClr val="3C3C3C"/>
      </a:accent6>
      <a:hlink>
        <a:srgbClr val="321850"/>
      </a:hlink>
      <a:folHlink>
        <a:srgbClr val="954F72"/>
      </a:folHlink>
    </a:clrScheme>
    <a:fontScheme name="Siemens_Gamesa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iemens Gamesa_colors">
      <a:dk1>
        <a:sysClr val="windowText" lastClr="000000"/>
      </a:dk1>
      <a:lt1>
        <a:sysClr val="window" lastClr="FFFFFF"/>
      </a:lt1>
      <a:dk2>
        <a:srgbClr val="3C3C3C"/>
      </a:dk2>
      <a:lt2>
        <a:srgbClr val="E6E6E6"/>
      </a:lt2>
      <a:accent1>
        <a:srgbClr val="878787"/>
      </a:accent1>
      <a:accent2>
        <a:srgbClr val="321850"/>
      </a:accent2>
      <a:accent3>
        <a:srgbClr val="00B0AD"/>
      </a:accent3>
      <a:accent4>
        <a:srgbClr val="C6C6C6"/>
      </a:accent4>
      <a:accent5>
        <a:srgbClr val="FAB600"/>
      </a:accent5>
      <a:accent6>
        <a:srgbClr val="3C3C3C"/>
      </a:accent6>
      <a:hlink>
        <a:srgbClr val="321850"/>
      </a:hlink>
      <a:folHlink>
        <a:srgbClr val="954F72"/>
      </a:folHlink>
    </a:clrScheme>
    <a:fontScheme name="Siemens_Gamesa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FB1D8A736374FA50B06C999FEE8C3" ma:contentTypeVersion="12" ma:contentTypeDescription="Create a new document." ma:contentTypeScope="" ma:versionID="cefe40253c61bfd19b4234dd6f5413da">
  <xsd:schema xmlns:xsd="http://www.w3.org/2001/XMLSchema" xmlns:xs="http://www.w3.org/2001/XMLSchema" xmlns:p="http://schemas.microsoft.com/office/2006/metadata/properties" xmlns:ns2="7a09f094-dfef-497e-9e0f-bd9f04c01edb" xmlns:ns3="bc4357c8-f86f-42d6-9392-2cb66fb1bce7" targetNamespace="http://schemas.microsoft.com/office/2006/metadata/properties" ma:root="true" ma:fieldsID="d921377e86e4a6bcb59db506a1561bb8" ns2:_="" ns3:_="">
    <xsd:import namespace="7a09f094-dfef-497e-9e0f-bd9f04c01edb"/>
    <xsd:import namespace="bc4357c8-f86f-42d6-9392-2cb66fb1bce7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9f094-dfef-497e-9e0f-bd9f04c01edb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description="pls. enter the year the annual meeting is prepared for" ma:format="Dropdown" ma:internalName="Year">
      <xsd:simpleType>
        <xsd:restriction base="dms:Choice">
          <xsd:enumeration value="2020"/>
          <xsd:enumeration value="2019"/>
          <xsd:enumeration value="2018"/>
          <xsd:enumeration value="2017"/>
          <xsd:enumeration value="previous"/>
          <xsd:enumeration value="2021"/>
          <xsd:enumeration value="2022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357c8-f86f-42d6-9392-2cb66fb1b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a09f094-dfef-497e-9e0f-bd9f04c01edb">2020</Year>
    <SharedWithUsers xmlns="bc4357c8-f86f-42d6-9392-2cb66fb1bce7">
      <UserInfo>
        <DisplayName>Rahbek, Lars (SGRE COG P OF PP PCO)</DisplayName>
        <AccountId>28</AccountId>
        <AccountType/>
      </UserInfo>
      <UserInfo>
        <DisplayName>Lausten, Xenia (SGRE OF PPM DD PDM 1)</DisplayName>
        <AccountId>31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A46646C-4D58-4E7B-BED6-4A4156CBE8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6A1382-319F-4A0A-BEB0-CD75AE33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09f094-dfef-497e-9e0f-bd9f04c01edb"/>
    <ds:schemaRef ds:uri="bc4357c8-f86f-42d6-9392-2cb66fb1b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158988-F4E5-431F-8342-37A38EF70E7A}">
  <ds:schemaRefs>
    <ds:schemaRef ds:uri="http://schemas.microsoft.com/office/2006/documentManagement/types"/>
    <ds:schemaRef ds:uri="http://schemas.microsoft.com/office/infopath/2007/PartnerControls"/>
    <ds:schemaRef ds:uri="bc4357c8-f86f-42d6-9392-2cb66fb1bce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a09f094-dfef-497e-9e0f-bd9f04c01ed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160817_SG_Presentation_LegalName</Template>
  <TotalTime>0</TotalTime>
  <Words>2052</Words>
  <Application>Microsoft Office PowerPoint</Application>
  <PresentationFormat>Widescreen</PresentationFormat>
  <Paragraphs>571</Paragraphs>
  <Slides>37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160817_SG_Presentation_LegalName</vt:lpstr>
      <vt:lpstr>Slice</vt:lpstr>
      <vt:lpstr>Generalforsamling 2020</vt:lpstr>
      <vt:lpstr>Agenda</vt:lpstr>
      <vt:lpstr>Velkomst</vt:lpstr>
      <vt:lpstr>Valg af dirigent &amp; stemmetællere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Rigtige venner… Møllebandens Venner</vt:lpstr>
      <vt:lpstr>Agenda</vt:lpstr>
      <vt:lpstr>EVENTS 2019</vt:lpstr>
      <vt:lpstr>GODKENDTE EVENTS  152   AFLYSTE EVENTS    21      GENNEMFØRTE EVENTS   131             gennemførte events 2018   102     </vt:lpstr>
      <vt:lpstr>FORDELING EVENTS</vt:lpstr>
      <vt:lpstr>MANGFOLDIGHED</vt:lpstr>
      <vt:lpstr>IALT 7.192 DELTAGERE Excl. børnebørn og bedsteforældre  Selvfølgelig er der mange gengangere……..</vt:lpstr>
      <vt:lpstr>EVENTMAKERS </vt:lpstr>
      <vt:lpstr>Meeeeen…..</vt:lpstr>
      <vt:lpstr>EVENTMAKERAFTEN</vt:lpstr>
      <vt:lpstr>Agenda</vt:lpstr>
      <vt:lpstr>Regnskab &amp; Budget</vt:lpstr>
      <vt:lpstr>Regnskab &amp; Budget</vt:lpstr>
      <vt:lpstr>Regnskab &amp; Budget</vt:lpstr>
      <vt:lpstr>Agenda</vt:lpstr>
      <vt:lpstr>Underholdning / Adam Aldridge</vt:lpstr>
      <vt:lpstr>Agenda</vt:lpstr>
      <vt:lpstr>Spisning</vt:lpstr>
      <vt:lpstr>Agenda</vt:lpstr>
      <vt:lpstr>Valg af bestyrelsesmedlemmer​</vt:lpstr>
      <vt:lpstr>Valg af bestyrelsesmedlemmer​</vt:lpstr>
      <vt:lpstr>Valg af bestyrelsesmedlemmer​</vt:lpstr>
      <vt:lpstr>Valg af revisor 2020 &amp; stemmeoptælling</vt:lpstr>
      <vt:lpstr>Resultat af valg</vt:lpstr>
      <vt:lpstr>Eventuelt</vt:lpstr>
      <vt:lpstr>Tak for i aften!  Håber vi ses til et af mange Møllebanden events i 2020…          Der er allerede mange at vælge imellem!</vt:lpstr>
    </vt:vector>
  </TitlesOfParts>
  <Company>Siemens Gamesa Renewable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Gamesa Renewable Energy</dc:title>
  <dc:creator>Schadwinkel, Tabea (SGRE OF CF S&amp;PR CSE TTS)</dc:creator>
  <cp:lastModifiedBy>Wind-Larsen, Taus (SGRE TE N NT SYC&amp;MAT)</cp:lastModifiedBy>
  <cp:revision>58</cp:revision>
  <cp:lastPrinted>2017-09-06T16:52:15Z</cp:lastPrinted>
  <dcterms:created xsi:type="dcterms:W3CDTF">2017-09-08T14:42:31Z</dcterms:created>
  <dcterms:modified xsi:type="dcterms:W3CDTF">2026-04-13T11:28:54Z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AD395587-81CA-45E9-9C79-FEC8D24D0516</vt:lpwstr>
  </property>
  <property fmtid="{D5CDD505-2E9C-101B-9397-08002B2CF9AE}" pid="3" name="ArticulatePath">
    <vt:lpwstr>Präsentation1</vt:lpwstr>
  </property>
  <property fmtid="{D5CDD505-2E9C-101B-9397-08002B2CF9AE}" pid="4" name="_AdHocReviewCycleID">
    <vt:i4>642383614</vt:i4>
  </property>
  <property fmtid="{D5CDD505-2E9C-101B-9397-08002B2CF9AE}" pid="5" name="_NewReviewCycle">
    <vt:lpwstr/>
  </property>
  <property fmtid="{D5CDD505-2E9C-101B-9397-08002B2CF9AE}" pid="6" name="_EmailSubject">
    <vt:lpwstr>PPT master</vt:lpwstr>
  </property>
  <property fmtid="{D5CDD505-2E9C-101B-9397-08002B2CF9AE}" pid="7" name="_AuthorEmail">
    <vt:lpwstr>sanne.petersen@siemens.com</vt:lpwstr>
  </property>
  <property fmtid="{D5CDD505-2E9C-101B-9397-08002B2CF9AE}" pid="8" name="_AuthorEmailDisplayName">
    <vt:lpwstr>Petersen, Sanne Frimor (WP CC IC)</vt:lpwstr>
  </property>
  <property fmtid="{D5CDD505-2E9C-101B-9397-08002B2CF9AE}" pid="9" name="_PreviousAdHocReviewCycleID">
    <vt:i4>-847589312</vt:i4>
  </property>
  <property fmtid="{D5CDD505-2E9C-101B-9397-08002B2CF9AE}" pid="10" name="MSIP_Label_6013f521-439d-4e48-8e98-41ab6c596aa7_Enabled">
    <vt:lpwstr>True</vt:lpwstr>
  </property>
  <property fmtid="{D5CDD505-2E9C-101B-9397-08002B2CF9AE}" pid="11" name="MSIP_Label_6013f521-439d-4e48-8e98-41ab6c596aa7_SiteId">
    <vt:lpwstr>12f921d8-f30d-4596-a652-7045b338485a</vt:lpwstr>
  </property>
  <property fmtid="{D5CDD505-2E9C-101B-9397-08002B2CF9AE}" pid="12" name="MSIP_Label_6013f521-439d-4e48-8e98-41ab6c596aa7_Owner">
    <vt:lpwstr>Tabea.Schadwinkel@siemensgamesa.com</vt:lpwstr>
  </property>
  <property fmtid="{D5CDD505-2E9C-101B-9397-08002B2CF9AE}" pid="13" name="MSIP_Label_6013f521-439d-4e48-8e98-41ab6c596aa7_SetDate">
    <vt:lpwstr>2019-05-03T08:45:32.1259999Z</vt:lpwstr>
  </property>
  <property fmtid="{D5CDD505-2E9C-101B-9397-08002B2CF9AE}" pid="14" name="MSIP_Label_6013f521-439d-4e48-8e98-41ab6c596aa7_Name">
    <vt:lpwstr>Restricted</vt:lpwstr>
  </property>
  <property fmtid="{D5CDD505-2E9C-101B-9397-08002B2CF9AE}" pid="15" name="MSIP_Label_6013f521-439d-4e48-8e98-41ab6c596aa7_Application">
    <vt:lpwstr>Microsoft Azure Information Protection</vt:lpwstr>
  </property>
  <property fmtid="{D5CDD505-2E9C-101B-9397-08002B2CF9AE}" pid="16" name="MSIP_Label_6013f521-439d-4e48-8e98-41ab6c596aa7_Extended_MSFT_Method">
    <vt:lpwstr>Automatic</vt:lpwstr>
  </property>
  <property fmtid="{D5CDD505-2E9C-101B-9397-08002B2CF9AE}" pid="17" name="Sensitivity">
    <vt:lpwstr>Restricted</vt:lpwstr>
  </property>
  <property fmtid="{D5CDD505-2E9C-101B-9397-08002B2CF9AE}" pid="18" name="ContentTypeId">
    <vt:lpwstr>0x010100E26FB1D8A736374FA50B06C999FEE8C3</vt:lpwstr>
  </property>
  <property fmtid="{D5CDD505-2E9C-101B-9397-08002B2CF9AE}" pid="19" name="MSIP_Label_36791f77-3d39-4d72-9277-ac879ec799ed_Enabled">
    <vt:lpwstr>true</vt:lpwstr>
  </property>
  <property fmtid="{D5CDD505-2E9C-101B-9397-08002B2CF9AE}" pid="20" name="MSIP_Label_36791f77-3d39-4d72-9277-ac879ec799ed_SetDate">
    <vt:lpwstr>2026-04-13T11:28:53Z</vt:lpwstr>
  </property>
  <property fmtid="{D5CDD505-2E9C-101B-9397-08002B2CF9AE}" pid="21" name="MSIP_Label_36791f77-3d39-4d72-9277-ac879ec799ed_Method">
    <vt:lpwstr>Standard</vt:lpwstr>
  </property>
  <property fmtid="{D5CDD505-2E9C-101B-9397-08002B2CF9AE}" pid="22" name="MSIP_Label_36791f77-3d39-4d72-9277-ac879ec799ed_Name">
    <vt:lpwstr>restricted-default</vt:lpwstr>
  </property>
  <property fmtid="{D5CDD505-2E9C-101B-9397-08002B2CF9AE}" pid="23" name="MSIP_Label_36791f77-3d39-4d72-9277-ac879ec799ed_SiteId">
    <vt:lpwstr>254ba93e-1f6f-48f3-90e6-e2766664b477</vt:lpwstr>
  </property>
  <property fmtid="{D5CDD505-2E9C-101B-9397-08002B2CF9AE}" pid="24" name="MSIP_Label_36791f77-3d39-4d72-9277-ac879ec799ed_ActionId">
    <vt:lpwstr>ce2fe191-ec63-4ad9-b524-c14967f05b30</vt:lpwstr>
  </property>
  <property fmtid="{D5CDD505-2E9C-101B-9397-08002B2CF9AE}" pid="25" name="MSIP_Label_36791f77-3d39-4d72-9277-ac879ec799ed_ContentBits">
    <vt:lpwstr>0</vt:lpwstr>
  </property>
  <property fmtid="{D5CDD505-2E9C-101B-9397-08002B2CF9AE}" pid="26" name="MSIP_Label_36791f77-3d39-4d72-9277-ac879ec799ed_Tag">
    <vt:lpwstr>10, 3, 0, 2</vt:lpwstr>
  </property>
</Properties>
</file>