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tags/tag80.xml" ContentType="application/vnd.openxmlformats-officedocument.presentationml.tags+xml"/>
  <Override PartName="/ppt/notesSlides/notesSlide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.xml" ContentType="application/vnd.openxmlformats-officedocument.presentationml.notesSlide+xml"/>
  <Override PartName="/ppt/tags/tag85.xml" ContentType="application/vnd.openxmlformats-officedocument.presentationml.tags+xml"/>
  <Override PartName="/ppt/notesSlides/notesSlide6.xml" ContentType="application/vnd.openxmlformats-officedocument.presentationml.notesSlide+xml"/>
  <Override PartName="/ppt/tags/tag86.xml" ContentType="application/vnd.openxmlformats-officedocument.presentationml.tags+xml"/>
  <Override PartName="/ppt/notesSlides/notesSlide7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8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ags/tag108.xml" ContentType="application/vnd.openxmlformats-officedocument.presentationml.tags+xml"/>
  <Override PartName="/ppt/notesSlides/notesSlide11.xml" ContentType="application/vnd.openxmlformats-officedocument.presentationml.notesSlide+xml"/>
  <Override PartName="/ppt/tags/tag109.xml" ContentType="application/vnd.openxmlformats-officedocument.presentationml.tags+xml"/>
  <Override PartName="/ppt/notesSlides/notesSlide1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3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15.xml" ContentType="application/vnd.openxmlformats-officedocument.presentationml.tags+xml"/>
  <Override PartName="/ppt/notesSlides/notesSlide19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0.xml" ContentType="application/vnd.openxmlformats-officedocument.presentationml.notesSlide+xml"/>
  <Override PartName="/ppt/tags/tag118.xml" ContentType="application/vnd.openxmlformats-officedocument.presentationml.tags+xml"/>
  <Override PartName="/ppt/notesSlides/notesSlide21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2.xml" ContentType="application/vnd.openxmlformats-officedocument.presentationml.notesSlide+xml"/>
  <Override PartName="/ppt/tags/tag121.xml" ContentType="application/vnd.openxmlformats-officedocument.presentationml.tags+xml"/>
  <Override PartName="/ppt/notesSlides/notesSlide23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4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5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6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7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  <p:sldMasterId id="2147483713" r:id="rId6"/>
    <p:sldMasterId id="2147483726" r:id="rId7"/>
  </p:sldMasterIdLst>
  <p:notesMasterIdLst>
    <p:notesMasterId r:id="rId52"/>
  </p:notesMasterIdLst>
  <p:handoutMasterIdLst>
    <p:handoutMasterId r:id="rId53"/>
  </p:handoutMasterIdLst>
  <p:sldIdLst>
    <p:sldId id="271" r:id="rId8"/>
    <p:sldId id="371" r:id="rId9"/>
    <p:sldId id="385" r:id="rId10"/>
    <p:sldId id="286" r:id="rId11"/>
    <p:sldId id="299" r:id="rId12"/>
    <p:sldId id="394" r:id="rId13"/>
    <p:sldId id="391" r:id="rId14"/>
    <p:sldId id="396" r:id="rId15"/>
    <p:sldId id="256" r:id="rId16"/>
    <p:sldId id="367" r:id="rId17"/>
    <p:sldId id="384" r:id="rId18"/>
    <p:sldId id="318" r:id="rId19"/>
    <p:sldId id="368" r:id="rId20"/>
    <p:sldId id="392" r:id="rId21"/>
    <p:sldId id="313" r:id="rId22"/>
    <p:sldId id="410" r:id="rId23"/>
    <p:sldId id="383" r:id="rId24"/>
    <p:sldId id="401" r:id="rId25"/>
    <p:sldId id="407" r:id="rId26"/>
    <p:sldId id="369" r:id="rId27"/>
    <p:sldId id="310" r:id="rId28"/>
    <p:sldId id="402" r:id="rId29"/>
    <p:sldId id="405" r:id="rId30"/>
    <p:sldId id="258" r:id="rId31"/>
    <p:sldId id="260" r:id="rId32"/>
    <p:sldId id="261" r:id="rId33"/>
    <p:sldId id="278" r:id="rId34"/>
    <p:sldId id="262" r:id="rId35"/>
    <p:sldId id="264" r:id="rId36"/>
    <p:sldId id="304" r:id="rId37"/>
    <p:sldId id="265" r:id="rId38"/>
    <p:sldId id="272" r:id="rId39"/>
    <p:sldId id="279" r:id="rId40"/>
    <p:sldId id="403" r:id="rId41"/>
    <p:sldId id="293" r:id="rId42"/>
    <p:sldId id="404" r:id="rId43"/>
    <p:sldId id="294" r:id="rId44"/>
    <p:sldId id="388" r:id="rId45"/>
    <p:sldId id="390" r:id="rId46"/>
    <p:sldId id="296" r:id="rId47"/>
    <p:sldId id="406" r:id="rId48"/>
    <p:sldId id="409" r:id="rId49"/>
    <p:sldId id="386" r:id="rId50"/>
    <p:sldId id="408" r:id="rId51"/>
  </p:sldIdLst>
  <p:sldSz cx="12192000" cy="6858000"/>
  <p:notesSz cx="6797675" cy="9928225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D9A25DEB-D0D5-4A89-B370-02564A4E95E7}">
          <p14:sldIdLst>
            <p14:sldId id="271"/>
            <p14:sldId id="371"/>
            <p14:sldId id="385"/>
            <p14:sldId id="286"/>
            <p14:sldId id="299"/>
            <p14:sldId id="394"/>
            <p14:sldId id="391"/>
            <p14:sldId id="396"/>
            <p14:sldId id="256"/>
            <p14:sldId id="367"/>
            <p14:sldId id="384"/>
            <p14:sldId id="318"/>
            <p14:sldId id="368"/>
            <p14:sldId id="392"/>
            <p14:sldId id="313"/>
            <p14:sldId id="410"/>
            <p14:sldId id="383"/>
            <p14:sldId id="401"/>
            <p14:sldId id="407"/>
            <p14:sldId id="369"/>
            <p14:sldId id="310"/>
            <p14:sldId id="402"/>
            <p14:sldId id="405"/>
            <p14:sldId id="258"/>
            <p14:sldId id="260"/>
            <p14:sldId id="261"/>
            <p14:sldId id="278"/>
            <p14:sldId id="262"/>
            <p14:sldId id="264"/>
            <p14:sldId id="304"/>
            <p14:sldId id="265"/>
            <p14:sldId id="272"/>
            <p14:sldId id="279"/>
            <p14:sldId id="403"/>
            <p14:sldId id="293"/>
            <p14:sldId id="404"/>
            <p14:sldId id="294"/>
            <p14:sldId id="388"/>
            <p14:sldId id="390"/>
            <p14:sldId id="296"/>
            <p14:sldId id="406"/>
            <p14:sldId id="409"/>
            <p14:sldId id="386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98">
          <p15:clr>
            <a:srgbClr val="A4A3A4"/>
          </p15:clr>
        </p15:guide>
        <p15:guide id="2" pos="3952">
          <p15:clr>
            <a:srgbClr val="A4A3A4"/>
          </p15:clr>
        </p15:guide>
        <p15:guide id="3" pos="7344">
          <p15:clr>
            <a:srgbClr val="A4A3A4"/>
          </p15:clr>
        </p15:guide>
        <p15:guide id="4" orient="horz" pos="3703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orient="horz" pos="2206">
          <p15:clr>
            <a:srgbClr val="A4A3A4"/>
          </p15:clr>
        </p15:guide>
        <p15:guide id="7" orient="horz" pos="889">
          <p15:clr>
            <a:srgbClr val="A4A3A4"/>
          </p15:clr>
        </p15:guide>
        <p15:guide id="8" orient="horz" pos="409">
          <p15:clr>
            <a:srgbClr val="A4A3A4"/>
          </p15:clr>
        </p15:guide>
        <p15:guide id="9" orient="horz" pos="210">
          <p15:clr>
            <a:srgbClr val="A4A3A4"/>
          </p15:clr>
        </p15:guide>
        <p15:guide id="10" pos="3942">
          <p15:clr>
            <a:srgbClr val="A4A3A4"/>
          </p15:clr>
        </p15:guide>
        <p15:guide id="11" pos="7341">
          <p15:clr>
            <a:srgbClr val="A4A3A4"/>
          </p15:clr>
        </p15:guide>
        <p15:guide id="12" pos="339">
          <p15:clr>
            <a:srgbClr val="A4A3A4"/>
          </p15:clr>
        </p15:guide>
        <p15:guide id="13" pos="3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gorski, Nicole (E CC W)" initials="SN(CW" lastIdx="9" clrIdx="0"/>
  <p:cmAuthor id="1" name="Petersen, Sanne Frimor (WP CC IC)" initials="SP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89B1"/>
    <a:srgbClr val="C025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1DB57-86A2-E82E-3C92-6AB785E19EE0}" v="860" dt="2026-02-23T21:10:02.832"/>
    <p1510:client id="{595A0C21-8DA5-8DBD-38BD-0779710F240E}" v="46" dt="2026-02-23T10:07:43.383"/>
    <p1510:client id="{5FB9F10B-B90B-4FBC-82C1-E01662637846}" v="121" dt="2026-02-23T14:18:37.580"/>
    <p1510:client id="{61A68635-5AB6-CB3F-4F34-83564473C950}" v="6" dt="2026-02-24T16:00:24.168"/>
    <p1510:client id="{9035531A-5FB5-4E32-9D1F-074EC2ED9B7A}" v="313" dt="2026-02-24T18:48:12.379"/>
    <p1510:client id="{95FC61CC-1E9A-4293-872B-E120A5036F6D}" v="1" dt="2026-02-24T09:36:53.920"/>
    <p1510:client id="{9EBF97A3-8231-E120-3393-275E4CDB015D}" v="11" dt="2026-02-23T10:01:47.081"/>
    <p1510:client id="{AD5A6E21-6594-8011-01FB-1F9B3A53ED15}" v="10" dt="2026-02-23T11:32:28.798"/>
    <p1510:client id="{F53AC38C-1E8C-8045-ACF9-6F7341CCEA16}" v="36" dt="2026-02-23T20:40:37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698"/>
        <p:guide pos="3952"/>
        <p:guide pos="7344"/>
        <p:guide orient="horz" pos="3703"/>
        <p:guide orient="horz" pos="2387"/>
        <p:guide orient="horz" pos="2206"/>
        <p:guide orient="horz" pos="889"/>
        <p:guide orient="horz" pos="409"/>
        <p:guide orient="horz" pos="210"/>
        <p:guide pos="3942"/>
        <p:guide pos="7341"/>
        <p:guide pos="339"/>
        <p:guide pos="37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3128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7F_AA0203BD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059385318140921E-2"/>
          <c:y val="0.21306818181818185"/>
          <c:w val="0.92586156288714483"/>
          <c:h val="0.7670454545454545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#,##0;"-"#,##0</c:formatCode>
                <c:ptCount val="5"/>
                <c:pt idx="0">
                  <c:v>856</c:v>
                </c:pt>
                <c:pt idx="1">
                  <c:v>629</c:v>
                </c:pt>
                <c:pt idx="2" formatCode="General">
                  <c:v>1245</c:v>
                </c:pt>
                <c:pt idx="3" formatCode="General">
                  <c:v>689</c:v>
                </c:pt>
                <c:pt idx="4" formatCode="General">
                  <c:v>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6D-448D-A1CC-B7810991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0300951"/>
        <c:axId val="1"/>
      </c:barChart>
      <c:lineChart>
        <c:grouping val="standard"/>
        <c:varyColors val="0"/>
        <c:ser>
          <c:idx val="1"/>
          <c:order val="1"/>
          <c:spPr>
            <a:ln w="38100" cap="flat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Sheet1!$A$2:$E$2</c:f>
              <c:numCache>
                <c:formatCode>General</c:formatCode>
                <c:ptCount val="5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4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6D-448D-A1CC-B7810991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00951"/>
        <c:axId val="1"/>
      </c:lineChart>
      <c:catAx>
        <c:axId val="6030095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06"/>
          <c:min val="0"/>
        </c:scaling>
        <c:delete val="1"/>
        <c:axPos val="l"/>
        <c:numFmt formatCode="#,##0;&quot;-&quot;#,##0" sourceLinked="1"/>
        <c:majorTickMark val="out"/>
        <c:minorTickMark val="none"/>
        <c:tickLblPos val="nextTo"/>
        <c:crossAx val="603009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74.xml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A086C-B616-4B0D-A7AA-E48C1FEB8AA6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9776B-B2D8-46C8-9A32-59F673B47F74}" type="slidenum">
              <a:rPr lang="en-US" smtClean="0"/>
              <a:t>‹nr.›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1988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98D44-6B5F-46F2-9D01-C2425732654F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92333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7CB4E-B5C6-4A1E-9330-2A5FF13B81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36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621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1338" indent="-1825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5963" indent="-17462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825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</a:t>
            </a:fld>
            <a:endParaRPr lang="da-DK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>
          <a:xfrm>
            <a:off x="679768" y="4777194"/>
            <a:ext cx="5438140" cy="184666"/>
          </a:xfrm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64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369332"/>
          </a:xfrm>
        </p:spPr>
        <p:txBody>
          <a:bodyPr/>
          <a:lstStyle/>
          <a:p>
            <a:r>
              <a:rPr lang="da-DK"/>
              <a:t>Taus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13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928EF-587D-7044-5128-824FA19E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0490D-7539-4CC3-D995-701438B37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06EEB-478B-045B-63A6-F8E332B97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676B-E5C2-44C7-9D2D-DCD8418A0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9414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1BEB3-D35F-F2E7-2CC6-5695D9D0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79994-ECE8-FAFF-236D-9DD2C4E73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683D5-BC5D-2578-11A4-C2177795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EE786-6BDE-C8F4-59B6-D5D9FFA7B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1787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9430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887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0331-3B49-3691-48D6-AF20252CD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14216-D05D-E036-13BB-0DCA84DDA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D11E2-4621-8928-1070-1DEB19FC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20A5-DE2E-B41C-0B8A-DF1135AFA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911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F38CC-487E-40E7-9B19-1161D94B3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686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F38CC-487E-40E7-9B19-1161D94B3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21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A7973-BE14-1976-39D1-8D7473F00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839E1-6053-E261-57E0-352C92375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9C3F9-E3C8-1EC9-FD47-3B003FCAA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3772D-9857-A631-A0CB-91A5D87B2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F38CC-487E-40E7-9B19-1161D94B3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66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8EE37-5C42-612F-6ADE-72CBED78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EDFED-DC89-BD94-E0AE-71029EA42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84AC6A-04F9-4646-63F7-1AA77F147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D72A0-0323-AA88-DE13-2C1D19218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880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4398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Lene </a:t>
            </a:r>
            <a:r>
              <a:rPr lang="da-DK" err="1"/>
              <a:t>Moellgaard</a:t>
            </a:r>
            <a:r>
              <a:rPr lang="da-DK"/>
              <a:t>? (Lone spørger hende)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038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2C7C4-CE97-6AA4-4F9E-5AAB3148B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13B71-629A-1881-A1F1-C73C26C05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348AD-9938-76D9-F9EE-147496BC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8093E-ED6A-588C-B4FE-E7E1216E6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9527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7756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77111-F0F2-036A-B028-B8ABE9DC6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67585-CF64-146E-C2C0-0CE8AF779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C7E4F-953A-BDC0-3DF7-C1AFD341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D06DD-B995-30E1-0573-655ED0F23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5347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9274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E381C-1983-BEB3-8F60-59A26C96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69E33-D483-ADDC-CFD1-04303FDC8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65E2F-E271-9C60-FEB4-C7A281511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E1B4C-6BAF-B01B-C9F8-E55772E79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7840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79C5-EA7A-E6BF-8113-84173E6FF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27A1C-F844-DA10-D954-3B3CA2F3F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97477-A788-D500-0E69-7CDEC50C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4CE70-C722-3AB6-B051-04F435440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9514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4B85C-4749-2357-8C13-D46703524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DA03B-D299-8552-7D36-32FD27786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7FAA8-8054-95CE-D826-860DA6235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E93DF-B63C-20B2-5F4C-917F584E6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018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81F2-23D8-101A-14C2-485E8EB0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B758C-ACB6-DF93-2772-13E81B4CE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7B67A-FFC2-8723-E36E-B7F031053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0A3F4-7244-86AD-6059-77A78FD1D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142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0DBF4-3190-B40D-41D4-916505163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A44F8-15AF-344E-72F6-0E6FF5A3E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0BD1B-CB59-2E4B-F397-B1F904401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C98D-194D-7D47-0BF4-0C366124F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952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292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0655B-FED4-472E-15EC-92DBA32AF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B51EB-EC07-6656-98D4-50BAD7C79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C6162-39C2-03AB-8FA7-D0F44DAF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809BA-5814-D0F8-C2BD-A63A73C2F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37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EA452-1519-72F8-CCB8-11B8EC7E3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322C0-F80B-7C3A-7D57-AB005C802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6EFD5-DEC5-EBF8-08D6-F38E4C18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6D5E3-C96A-BE54-DF9D-C86B785BF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018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DE227-2AB4-B554-0F85-AB0445E9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2132C-19B6-65A4-72FC-DEA2C1DFC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F68695-3136-D6A3-F0E0-54FF49C7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5152B-E7E9-320F-11AE-A79F98A79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254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064A-65B8-3014-3872-A2DD5B027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A700F-2E3D-F6C5-9DE6-9DF5E9B7A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B5705-CAF0-7BD8-3A2D-8A643E31B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0B8B2-157F-F1D2-F935-A1B3EB195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593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553998"/>
          </a:xfrm>
        </p:spPr>
        <p:txBody>
          <a:bodyPr/>
          <a:lstStyle/>
          <a:p>
            <a:r>
              <a:rPr lang="da-DK"/>
              <a:t>Tabea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75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0.xml"/><Relationship Id="rId7" Type="http://schemas.openxmlformats.org/officeDocument/2006/relationships/image" Target="../media/image8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3.xml"/><Relationship Id="rId7" Type="http://schemas.openxmlformats.org/officeDocument/2006/relationships/image" Target="../media/image2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9.xml"/><Relationship Id="rId7" Type="http://schemas.openxmlformats.org/officeDocument/2006/relationships/image" Target="../media/image8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52.xml"/><Relationship Id="rId7" Type="http://schemas.openxmlformats.org/officeDocument/2006/relationships/image" Target="../media/image2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9.xml"/><Relationship Id="rId7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image" Target="../media/image2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2.xml"/><Relationship Id="rId7" Type="http://schemas.openxmlformats.org/officeDocument/2006/relationships/image" Target="../media/image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5.xml"/><Relationship Id="rId7" Type="http://schemas.openxmlformats.org/officeDocument/2006/relationships/image" Target="../media/image2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8.xml"/><Relationship Id="rId7" Type="http://schemas.openxmlformats.org/officeDocument/2006/relationships/image" Target="../media/image2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3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72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ECABC12-4EB8-4DCD-90F7-984F72ABEB5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876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367712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367712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84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DC8C73E-E8EB-494A-B11F-82ECF7BF69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724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DC8C73E-E8EB-494A-B11F-82ECF7BF6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64664FF-0A39-4D9D-943B-183A3CEEC01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ltGray">
          <a:xfrm>
            <a:off x="0" y="1412875"/>
            <a:ext cx="12192000" cy="446405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3" y="2009104"/>
            <a:ext cx="8461375" cy="3348508"/>
          </a:xfrm>
        </p:spPr>
        <p:txBody>
          <a:bodyPr rIns="1800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26733-E80D-4F3D-99D1-F6E2C0A0D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58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4047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D1DA5FF-BFC7-4B2B-B732-4E5AC273053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87692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3944737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tx2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58201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3723B-525C-4593-81E2-F14F9DF105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05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Full Image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5C979BC-DE9E-40B9-95AD-E8C798A89B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7464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5C979BC-DE9E-40B9-95AD-E8C798A89B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AA9324C-55CD-46DC-84A7-50F3D5732F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4464049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tx2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53" name="Gruppieren 52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4" name="Gerade Verbindung 53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1" name="Abgerundetes Rechteck 30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  <p:pic>
        <p:nvPicPr>
          <p:cNvPr id="32" name="Picture 13"/>
          <p:cNvPicPr>
            <a:picLocks noChangeAspect="1"/>
          </p:cNvPicPr>
          <p:nvPr userDrawn="1"/>
        </p:nvPicPr>
        <p:blipFill>
          <a:blip r:embed="rId8">
            <a:lum bright="-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F6A45A-0970-4EBA-B086-9F9FEFF12E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597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Over Full Imag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AC76306-9D1B-4410-8009-B2A0D633E2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1946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AC76306-9D1B-4410-8009-B2A0D633E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DC4B7-17EE-44A2-B9E0-3E74F6AB22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4464050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bg1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bg1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bg1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bg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extBox 20"/>
          <p:cNvSpPr txBox="1"/>
          <p:nvPr userDrawn="1"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chemeClr val="bg1"/>
                </a:solidFill>
              </a:rPr>
              <a:t>© Siemens Gamesa Renewable Energy S.A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0">
                <a:solidFill>
                  <a:schemeClr val="bg1"/>
                </a:solidFill>
              </a:rPr>
              <a:t>Creator Name | Department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grpSp>
        <p:nvGrpSpPr>
          <p:cNvPr id="53" name="Gruppieren 52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4" name="Gerade Verbindung 53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Abgerundetes Rechteck 32"/>
          <p:cNvSpPr/>
          <p:nvPr userDrawn="1"/>
        </p:nvSpPr>
        <p:spPr bwMode="gray">
          <a:xfrm>
            <a:off x="-1776412" y="6050661"/>
            <a:ext cx="1452562" cy="80733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Please change </a:t>
            </a:r>
            <a:br>
              <a:rPr lang="da-DK" sz="1000"/>
            </a:br>
            <a:r>
              <a:rPr lang="da-DK" sz="1000"/>
              <a:t>on this slide </a:t>
            </a:r>
            <a:br>
              <a:rPr lang="da-DK" sz="1000"/>
            </a:br>
            <a:r>
              <a:rPr lang="da-DK" sz="1000"/>
              <a:t>the creator name</a:t>
            </a:r>
            <a:br>
              <a:rPr lang="da-DK" sz="1000"/>
            </a:br>
            <a:r>
              <a:rPr lang="da-DK" sz="1000"/>
              <a:t>in the master view.</a:t>
            </a: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5" name="Abgerundetes Rechteck 34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07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78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BFA66C3-FF13-4755-AB5E-C50FC5D6B3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587692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2" y="1412875"/>
            <a:ext cx="8461376" cy="4464050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6E0F97-5330-44FB-BB50-E99C2F18B5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4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EB7376-BED1-40AA-B6EB-4E1045E723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1967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EB7376-BED1-40AA-B6EB-4E1045E72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3BFECE5-2DE2-48B7-B94A-B553BAE2955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3" y="1412875"/>
            <a:ext cx="8461375" cy="4464050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Click to edit Master </a:t>
            </a:r>
            <a:br>
              <a:rPr lang="da-DK"/>
            </a:br>
            <a:r>
              <a:rPr lang="da-DK"/>
              <a:t>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grpSp>
        <p:nvGrpSpPr>
          <p:cNvPr id="52" name="Gruppieren 51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3" name="Gerade Verbindung 52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1" name="Abgerundetes Rechteck 30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  <p:pic>
        <p:nvPicPr>
          <p:cNvPr id="32" name="Picture 13"/>
          <p:cNvPicPr>
            <a:picLocks noChangeAspect="1"/>
          </p:cNvPicPr>
          <p:nvPr userDrawn="1"/>
        </p:nvPicPr>
        <p:blipFill>
          <a:blip r:embed="rId8">
            <a:lum bright="-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222C45-338E-446C-AFBF-F174BBB81E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264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94CF1C-69EA-4956-B690-8FB9C1916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7485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A94CF1C-69EA-4956-B690-8FB9C1916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D7ED7FF-5F79-4792-BF7E-C19D1543F47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364537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bg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extBox 20"/>
          <p:cNvSpPr txBox="1"/>
          <p:nvPr userDrawn="1"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chemeClr val="bg1"/>
                </a:solidFill>
              </a:rPr>
              <a:t>© Siemens Gamesa Renewable Energy S.A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0">
                <a:solidFill>
                  <a:schemeClr val="bg1"/>
                </a:solidFill>
              </a:rPr>
              <a:t>Creator Name | Department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29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3" y="1412875"/>
            <a:ext cx="8461375" cy="4464050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Click to edit Master </a:t>
            </a:r>
            <a:br>
              <a:rPr lang="da-DK"/>
            </a:br>
            <a:r>
              <a:rPr lang="da-DK"/>
              <a:t>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33" name="Gerade Verbindung 32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Abgerundetes Rechteck 52"/>
          <p:cNvSpPr/>
          <p:nvPr userDrawn="1"/>
        </p:nvSpPr>
        <p:spPr bwMode="gray">
          <a:xfrm>
            <a:off x="-1776412" y="6050661"/>
            <a:ext cx="1452562" cy="80733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Please change </a:t>
            </a:r>
            <a:br>
              <a:rPr lang="da-DK" sz="1000"/>
            </a:br>
            <a:r>
              <a:rPr lang="da-DK" sz="1000"/>
              <a:t>on this slide </a:t>
            </a:r>
            <a:br>
              <a:rPr lang="da-DK" sz="1000"/>
            </a:br>
            <a:r>
              <a:rPr lang="da-DK" sz="1000"/>
              <a:t>the creator name</a:t>
            </a:r>
            <a:br>
              <a:rPr lang="da-DK" sz="1000"/>
            </a:br>
            <a:r>
              <a:rPr lang="da-DK" sz="1000"/>
              <a:t>in the master view.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54" name="Abgerundetes Rechteck 53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41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33715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37F2734-EEAC-4A20-8A7C-28CB3BA5C9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0E080-DFAE-451E-B1AB-BCB9F3FE10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88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E24D7-0973-4C6F-9998-2F62A0ADC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5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32414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FE31FCA-6C3F-4662-BC4E-B02B9E6242B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151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8FA86-692F-4F01-A2D3-81B937E9415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7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29788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7D6727C-7C8C-495E-83E6-A599398DBC4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464550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D8F07B-A5F6-4FCC-9C1F-29E868CCB2C4}"/>
              </a:ext>
            </a:extLst>
          </p:cNvPr>
          <p:cNvSpPr/>
          <p:nvPr userDrawn="1"/>
        </p:nvSpPr>
        <p:spPr>
          <a:xfrm>
            <a:off x="5372100" y="615462"/>
            <a:ext cx="6819504" cy="20837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210E-4177-425C-804C-3E756E3792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14" y="893799"/>
            <a:ext cx="5010849" cy="1219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35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32419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C89F5B-E0B8-4B18-82AF-DEE41956549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151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5107B-8F3B-417D-A615-E497F68DBAF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017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21163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76758A2-C2FF-48D0-A731-B9E4A9305ED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775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376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10114-55A2-4FFD-93AC-CBC08BDD1C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19154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487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54922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0F90809-3499-4B45-A27D-BE0B3E6225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775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376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8777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F5158-C138-4655-B206-31461F5A1A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38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DEB7C84E-E5B3-4964-A900-1D4725F11F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85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DEB7C84E-E5B3-4964-A900-1D4725F11F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4" name="SP Agenda Notice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274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a-DK" noProof="0"/>
              <a:t>This is the SlideProof Agenda Layout</a:t>
            </a:r>
          </a:p>
          <a:p>
            <a:pPr lvl="0"/>
            <a:r>
              <a:rPr lang="da-DK" noProof="0"/>
              <a:t>http://www.veodin.com/slideproof/manual/agenda/</a:t>
            </a:r>
          </a:p>
          <a:p>
            <a:pPr lvl="0"/>
            <a:r>
              <a:rPr lang="da-DK" noProof="0"/>
              <a:t>Use the Selection Pane (Alt+F10) to make the hidden shapes of the Agenda visible. Make sure you group them again after editing and rename them with SlideProof &gt; Agenda &gt; Rename Agenda Groups</a:t>
            </a:r>
          </a:p>
          <a:p>
            <a:pPr lvl="0"/>
            <a:r>
              <a:rPr lang="da-DK" noProof="0"/>
              <a:t>Expected group names are: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SP Agenda Section</a:t>
            </a:r>
          </a:p>
          <a:p>
            <a:pPr lvl="1"/>
            <a:r>
              <a:rPr lang="da-DK" noProof="0"/>
              <a:t>SP Agenda Section Highlight</a:t>
            </a:r>
          </a:p>
          <a:p>
            <a:pPr lvl="1"/>
            <a:r>
              <a:rPr lang="da-DK" noProof="0"/>
              <a:t>SP Agenda Subsection</a:t>
            </a:r>
          </a:p>
          <a:p>
            <a:pPr lvl="1"/>
            <a:r>
              <a:rPr lang="da-DK" noProof="0"/>
              <a:t>SP Agenda Subsection Highlight</a:t>
            </a:r>
          </a:p>
          <a:p>
            <a:pPr lvl="0"/>
            <a:r>
              <a:rPr lang="da-DK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da-DK" noProof="0"/>
              <a:t>Valid text placeholders are: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Section number:</a:t>
            </a:r>
          </a:p>
          <a:p>
            <a:pPr lvl="1"/>
            <a:r>
              <a:rPr lang="da-DK" noProof="0"/>
              <a:t>&lt;N&gt; for Arabic number 1, 2, 3</a:t>
            </a:r>
          </a:p>
          <a:p>
            <a:pPr lvl="1"/>
            <a:r>
              <a:rPr lang="da-DK" noProof="0"/>
              <a:t>&lt;R&gt; for Roman numeral I, II, III</a:t>
            </a:r>
          </a:p>
          <a:p>
            <a:pPr lvl="1"/>
            <a:r>
              <a:rPr lang="da-DK" noProof="0"/>
              <a:t>&lt;RL&gt; for lower-case Roman numeral i, ii, iii</a:t>
            </a:r>
          </a:p>
          <a:p>
            <a:pPr lvl="1"/>
            <a:r>
              <a:rPr lang="da-DK" noProof="0"/>
              <a:t>&lt;A&gt; for alphabetic character A, B, C</a:t>
            </a:r>
          </a:p>
          <a:p>
            <a:pPr lvl="1"/>
            <a:r>
              <a:rPr lang="da-DK" noProof="0"/>
              <a:t>&lt;AL&gt; for lower-case Alphabetic character</a:t>
            </a:r>
          </a:p>
          <a:p>
            <a:pPr lvl="1"/>
            <a:r>
              <a:rPr lang="da-DK" noProof="0"/>
              <a:t>&lt;TEXT&gt;</a:t>
            </a:r>
          </a:p>
          <a:p>
            <a:pPr lvl="1"/>
            <a:r>
              <a:rPr lang="da-DK" noProof="0"/>
              <a:t>&lt;RESPONSIBLE&gt;</a:t>
            </a:r>
          </a:p>
          <a:p>
            <a:pPr lvl="1"/>
            <a:r>
              <a:rPr lang="da-DK" noProof="0"/>
              <a:t>&lt;TIMESLOT&gt;</a:t>
            </a:r>
          </a:p>
          <a:p>
            <a:pPr lvl="1"/>
            <a:r>
              <a:rPr lang="da-DK" noProof="0"/>
              <a:t>&lt;DURATION&gt; for duration</a:t>
            </a:r>
          </a:p>
          <a:p>
            <a:pPr lvl="1"/>
            <a:r>
              <a:rPr lang="da-DK" noProof="0"/>
              <a:t>&lt;P&gt; for page number</a:t>
            </a:r>
          </a:p>
          <a:p>
            <a:pPr lvl="0"/>
            <a:r>
              <a:rPr lang="da-DK" noProof="0"/>
              <a:t>If you want the agenda to be vertically centered on each Agenda slide, rename this layout to: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SP Agenda Vertical</a:t>
            </a:r>
          </a:p>
        </p:txBody>
      </p:sp>
      <p:grpSp>
        <p:nvGrpSpPr>
          <p:cNvPr id="5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6" name="Textbox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/>
                <a:t>&lt;TEXT&gt;</a:t>
              </a:r>
            </a:p>
          </p:txBody>
        </p:sp>
        <p:sp>
          <p:nvSpPr>
            <p:cNvPr id="7" name="Textbox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/>
                <a:t>&lt;N&gt;</a:t>
              </a:r>
            </a:p>
          </p:txBody>
        </p:sp>
        <p:sp>
          <p:nvSpPr>
            <p:cNvPr id="8" name="Textbox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/>
                <a:t>&lt;P&gt;</a:t>
              </a:r>
            </a:p>
          </p:txBody>
        </p:sp>
        <p:sp>
          <p:nvSpPr>
            <p:cNvPr id="9" name="Textbox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&lt;TIMESLOT&gt;</a:t>
              </a:r>
            </a:p>
          </p:txBody>
        </p:sp>
        <p:sp>
          <p:nvSpPr>
            <p:cNvPr id="10" name="Textbox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&lt;RESPONSIBLE&gt;</a:t>
              </a:r>
            </a:p>
          </p:txBody>
        </p:sp>
        <p:sp>
          <p:nvSpPr>
            <p:cNvPr id="11" name="Textbox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&lt;DURATION&gt;</a:t>
              </a:r>
            </a:p>
          </p:txBody>
        </p:sp>
      </p:grpSp>
      <p:grpSp>
        <p:nvGrpSpPr>
          <p:cNvPr id="12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" name="Textbox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 b="1"/>
                <a:t>&lt;TEXT&gt;</a:t>
              </a:r>
            </a:p>
          </p:txBody>
        </p:sp>
        <p:sp>
          <p:nvSpPr>
            <p:cNvPr id="14" name="Textbox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 b="1"/>
                <a:t>&lt;N&gt;</a:t>
              </a:r>
            </a:p>
          </p:txBody>
        </p:sp>
        <p:sp>
          <p:nvSpPr>
            <p:cNvPr id="15" name="Textbox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 b="1"/>
                <a:t>&lt;P&gt;</a:t>
              </a:r>
            </a:p>
          </p:txBody>
        </p:sp>
        <p:sp>
          <p:nvSpPr>
            <p:cNvPr id="16" name="Textbox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&lt;TIMESLOT&gt;</a:t>
              </a:r>
            </a:p>
          </p:txBody>
        </p:sp>
        <p:sp>
          <p:nvSpPr>
            <p:cNvPr id="17" name="Textbox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&lt;RESPONSIBLE&gt;</a:t>
              </a:r>
            </a:p>
          </p:txBody>
        </p:sp>
        <p:sp>
          <p:nvSpPr>
            <p:cNvPr id="18" name="Textbox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&lt;DURATION&gt;</a:t>
              </a:r>
            </a:p>
          </p:txBody>
        </p:sp>
      </p:grpSp>
      <p:grpSp>
        <p:nvGrpSpPr>
          <p:cNvPr id="19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20" name="Textbox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/>
                <a:t>&lt;TEXT&gt;</a:t>
              </a:r>
            </a:p>
          </p:txBody>
        </p:sp>
        <p:sp>
          <p:nvSpPr>
            <p:cNvPr id="21" name="Textbox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/>
                <a:t>&lt;N&gt;</a:t>
              </a:r>
            </a:p>
          </p:txBody>
        </p:sp>
        <p:sp>
          <p:nvSpPr>
            <p:cNvPr id="22" name="Textbox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/>
                <a:t>&lt;P&gt;</a:t>
              </a:r>
            </a:p>
          </p:txBody>
        </p:sp>
        <p:sp>
          <p:nvSpPr>
            <p:cNvPr id="23" name="Textbox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&lt;TIMESLOT&gt;</a:t>
              </a:r>
            </a:p>
          </p:txBody>
        </p:sp>
        <p:sp>
          <p:nvSpPr>
            <p:cNvPr id="24" name="Textbox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&lt;RESPONSIBLE&gt;</a:t>
              </a:r>
            </a:p>
          </p:txBody>
        </p:sp>
        <p:sp>
          <p:nvSpPr>
            <p:cNvPr id="25" name="Textbox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&lt;DURATION&gt;</a:t>
              </a:r>
            </a:p>
          </p:txBody>
        </p:sp>
      </p:grpSp>
      <p:grpSp>
        <p:nvGrpSpPr>
          <p:cNvPr id="26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Textbox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 b="1"/>
                <a:t>&lt;TEXT&gt;</a:t>
              </a:r>
            </a:p>
          </p:txBody>
        </p:sp>
        <p:sp>
          <p:nvSpPr>
            <p:cNvPr id="28" name="Textbox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 b="1"/>
                <a:t>&lt;N&gt;</a:t>
              </a:r>
            </a:p>
          </p:txBody>
        </p:sp>
        <p:sp>
          <p:nvSpPr>
            <p:cNvPr id="29" name="Textbox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 b="1"/>
                <a:t>&lt;P&gt;</a:t>
              </a:r>
            </a:p>
          </p:txBody>
        </p:sp>
        <p:sp>
          <p:nvSpPr>
            <p:cNvPr id="30" name="Textbox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&lt;TIMESLOT&gt;</a:t>
              </a:r>
            </a:p>
          </p:txBody>
        </p:sp>
        <p:sp>
          <p:nvSpPr>
            <p:cNvPr id="31" name="Textbox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&lt;RESPONSIBLE&gt;</a:t>
              </a:r>
            </a:p>
          </p:txBody>
        </p:sp>
        <p:sp>
          <p:nvSpPr>
            <p:cNvPr id="32" name="Textbox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&lt;DURATION&gt;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B971D07-3ED0-4C9B-B2E7-F2EE33BB6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5A7A-D12D-E639-BB06-478FB7ABDD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63F2-5275-618C-6064-897E296B4F1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3DA1E-9EDE-B559-00DB-CA65786EEF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B690F1-7192-4902-88F0-F1794CF74261}" type="datetime1">
              <a:rPr lang="en-US"/>
              <a:pPr lvl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CDED2-45D9-9280-CF72-1E7CB39968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1A19-6BE3-0067-7A5E-233A3AA997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49E430-07B9-4235-8F87-6546D6E1124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814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5008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2FDDCA-F533-4307-9EBB-473CF7E2F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92792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9274D-1C56-4B0E-A368-FD7138F9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D7CAEA8-6ADE-42FD-B7C9-AA91CCF119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5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5636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59B78-31FE-4696-928D-6D2CC56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46EB4-95E0-4925-9059-D5DA73CB4321}"/>
              </a:ext>
            </a:extLst>
          </p:cNvPr>
          <p:cNvSpPr/>
          <p:nvPr userDrawn="1"/>
        </p:nvSpPr>
        <p:spPr>
          <a:xfrm>
            <a:off x="6992471" y="0"/>
            <a:ext cx="51995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8AEC4C-3C91-4705-ACF8-E56606EC34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913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38941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D5A73B-14C8-4D63-B459-6ADE51291DCF}"/>
              </a:ext>
            </a:extLst>
          </p:cNvPr>
          <p:cNvSpPr/>
          <p:nvPr userDrawn="1"/>
        </p:nvSpPr>
        <p:spPr>
          <a:xfrm>
            <a:off x="6096000" y="3438427"/>
            <a:ext cx="6096000" cy="71879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C19CB3-E036-42A7-86C3-66883E164E75}"/>
              </a:ext>
            </a:extLst>
          </p:cNvPr>
          <p:cNvSpPr/>
          <p:nvPr userDrawn="1"/>
        </p:nvSpPr>
        <p:spPr>
          <a:xfrm>
            <a:off x="6096000" y="4158456"/>
            <a:ext cx="6096000" cy="718794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D6771-19BF-4960-B2A7-AD72BE92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2A852-7836-455F-A00C-A7334F2B6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3438" y="1154112"/>
            <a:ext cx="3921125" cy="454977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A5375-953D-4ECC-9EDB-FCF88F2A78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46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3730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D052B845-416E-4536-B635-E0CC1FE222B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464550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B1D3A-2C96-4BD1-AA14-C130E6A4E8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921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5E573-94C7-431C-B673-C33DF65A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F989FF-1A95-40FE-BA22-42D5F6CDE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7814" y="952500"/>
            <a:ext cx="3609975" cy="2304461"/>
          </a:xfrm>
          <a:prstGeom prst="roundRect">
            <a:avLst>
              <a:gd name="adj" fmla="val 7103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242A516-886E-4224-AB54-E64AAA50CD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7814" y="3601039"/>
            <a:ext cx="3609975" cy="2342169"/>
          </a:xfrm>
          <a:prstGeom prst="roundRect">
            <a:avLst>
              <a:gd name="adj" fmla="val 6669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9715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37F3E4-BFC2-4F8B-AD0B-A3C12616C9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3356" y="1819863"/>
            <a:ext cx="9285287" cy="24415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EF25F8-BCC0-40DD-ADFF-AAF8148F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defRPr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9240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2A55E-F810-4BE2-9678-617AB733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3C6C48-F167-480F-B3E9-9850F57C7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3913" y="1"/>
            <a:ext cx="3742326" cy="604215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071A8-FBEC-4F61-8BAA-F008BA8B9649}"/>
              </a:ext>
            </a:extLst>
          </p:cNvPr>
          <p:cNvSpPr/>
          <p:nvPr userDrawn="1"/>
        </p:nvSpPr>
        <p:spPr>
          <a:xfrm>
            <a:off x="10746557" y="5495402"/>
            <a:ext cx="1441515" cy="273377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7D1204-D1DF-43B0-A38F-5CB5BDCAADB2}"/>
              </a:ext>
            </a:extLst>
          </p:cNvPr>
          <p:cNvSpPr/>
          <p:nvPr userDrawn="1"/>
        </p:nvSpPr>
        <p:spPr>
          <a:xfrm>
            <a:off x="10746557" y="5768779"/>
            <a:ext cx="1441515" cy="273377"/>
          </a:xfrm>
          <a:prstGeom prst="rect">
            <a:avLst/>
          </a:prstGeom>
          <a:solidFill>
            <a:srgbClr val="24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E2E74AB-2615-4628-891A-785CEEE4A0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56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702B339-8559-493B-A76A-7431A3764E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62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2535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8438C-3CB1-40D4-895F-F8B1C3A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95E11-6027-4612-93D3-B58F44796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0624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1336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28E6-B367-4703-B749-9EB57907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50141-1BA9-4554-9221-56D5C7E87A38}"/>
              </a:ext>
            </a:extLst>
          </p:cNvPr>
          <p:cNvSpPr/>
          <p:nvPr userDrawn="1"/>
        </p:nvSpPr>
        <p:spPr>
          <a:xfrm>
            <a:off x="678729" y="2909454"/>
            <a:ext cx="10683712" cy="3240877"/>
          </a:xfrm>
          <a:prstGeom prst="roundRect">
            <a:avLst>
              <a:gd name="adj" fmla="val 1805"/>
            </a:avLst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44297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829306-031B-49E6-9F57-C8A28E11099A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030261" y="336080"/>
            <a:ext cx="622300" cy="215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D9B90-38D2-4E45-96DD-D92E9D2EA7D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401C8E-BD57-47A7-B577-E5E0B381EB5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7" y="0"/>
            <a:ext cx="12192404" cy="3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6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272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82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0004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20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C0FB801-DCBB-4E7A-9942-CC3928A00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0281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C0FB801-DCBB-4E7A-9942-CC3928A00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96953EA-4522-4DF5-9807-6FA3B9118F0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6810" y="1419225"/>
            <a:ext cx="5399089" cy="4452938"/>
          </a:xfrm>
        </p:spPr>
        <p:txBody>
          <a:bodyPr/>
          <a:lstStyle>
            <a:lvl1pPr marL="342000" indent="-3420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378450" algn="r"/>
              </a:tabLst>
              <a:defRPr/>
            </a:lvl1pPr>
            <a:lvl2pPr marL="342000" indent="0" defTabSz="631825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78450" algn="r"/>
              </a:tabLst>
              <a:defRPr baseline="0"/>
            </a:lvl2pPr>
            <a:lvl3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125" algn="l"/>
              </a:tabLst>
              <a:defRPr/>
            </a:lvl3pPr>
            <a:lvl4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BADF3-E434-43C2-A412-DA9AC53FC6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66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8922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0429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152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827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474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0408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551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52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00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72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4E6AFBA-6F18-49CB-8EEC-662829BCE3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8598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4E6AFBA-6F18-49CB-8EEC-662829BCE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CBFA15D-CED7-4CEF-8BB6-C96DE09EB8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62A27-9CA9-49AB-8C3E-818778AB77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471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2759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9031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2FDDCA-F533-4307-9EBB-473CF7E2F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67295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F7BC0DE-83B5-4762-9BD1-8E20F32E04C9}"/>
              </a:ext>
            </a:extLst>
          </p:cNvPr>
          <p:cNvSpPr/>
          <p:nvPr userDrawn="1"/>
        </p:nvSpPr>
        <p:spPr>
          <a:xfrm rot="16200000" flipH="1">
            <a:off x="1245330" y="601485"/>
            <a:ext cx="4394323" cy="4607778"/>
          </a:xfrm>
          <a:prstGeom prst="rtTriangle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C71E-5855-4752-8D8A-9ED4FAB1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23B484-70CB-40D4-8843-EA2BFE33E5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4689" y="901681"/>
            <a:ext cx="4495500" cy="4755048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8664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59B78-31FE-4696-928D-6D2CC56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46EB4-95E0-4925-9059-D5DA73CB4321}"/>
              </a:ext>
            </a:extLst>
          </p:cNvPr>
          <p:cNvSpPr/>
          <p:nvPr userDrawn="1"/>
        </p:nvSpPr>
        <p:spPr>
          <a:xfrm>
            <a:off x="6992471" y="0"/>
            <a:ext cx="51995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8AEC4C-3C91-4705-ACF8-E56606EC34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913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21979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D5A73B-14C8-4D63-B459-6ADE51291DCF}"/>
              </a:ext>
            </a:extLst>
          </p:cNvPr>
          <p:cNvSpPr/>
          <p:nvPr userDrawn="1"/>
        </p:nvSpPr>
        <p:spPr>
          <a:xfrm>
            <a:off x="6096000" y="3438427"/>
            <a:ext cx="6096000" cy="71879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C19CB3-E036-42A7-86C3-66883E164E75}"/>
              </a:ext>
            </a:extLst>
          </p:cNvPr>
          <p:cNvSpPr/>
          <p:nvPr userDrawn="1"/>
        </p:nvSpPr>
        <p:spPr>
          <a:xfrm>
            <a:off x="6096000" y="4158456"/>
            <a:ext cx="6096000" cy="718794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D6771-19BF-4960-B2A7-AD72BE92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2A852-7836-455F-A00C-A7334F2B6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3438" y="1154112"/>
            <a:ext cx="3921125" cy="454977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A5375-953D-4ECC-9EDB-FCF88F2A78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44646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9274D-1C56-4B0E-A368-FD7138F9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D7CAEA8-6ADE-42FD-B7C9-AA91CCF119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5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11983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5E573-94C7-431C-B673-C33DF65A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F989FF-1A95-40FE-BA22-42D5F6CDE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7814" y="952500"/>
            <a:ext cx="3609975" cy="2304461"/>
          </a:xfrm>
          <a:prstGeom prst="roundRect">
            <a:avLst>
              <a:gd name="adj" fmla="val 7103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242A516-886E-4224-AB54-E64AAA50CD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7814" y="3601039"/>
            <a:ext cx="3609975" cy="2342169"/>
          </a:xfrm>
          <a:prstGeom prst="roundRect">
            <a:avLst>
              <a:gd name="adj" fmla="val 6669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27155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6F520-2925-4EB5-9E79-EAEA3EF6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637B339-D90D-44F6-9BF3-C9415E6059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85825"/>
            <a:ext cx="6269038" cy="5043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17923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37F3E4-BFC2-4F8B-AD0B-A3C12616C9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3356" y="1819863"/>
            <a:ext cx="9285287" cy="24415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EF25F8-BCC0-40DD-ADFF-AAF8148F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defRPr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5758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5022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6762AD8-C5E8-481E-B10F-BE0146C055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3" y="1412875"/>
            <a:ext cx="5424487" cy="4459287"/>
          </a:xfrm>
        </p:spPr>
        <p:txBody>
          <a:bodyPr rIns="180000"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56338" y="1412875"/>
            <a:ext cx="5395124" cy="4459287"/>
          </a:xfrm>
        </p:spPr>
        <p:txBody>
          <a:bodyPr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14DC6-7A53-41F0-BEFC-2FBE04C8F6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277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2A55E-F810-4BE2-9678-617AB733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3C6C48-F167-480F-B3E9-9850F57C7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3913" y="1"/>
            <a:ext cx="3742326" cy="604215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071A8-FBEC-4F61-8BAA-F008BA8B9649}"/>
              </a:ext>
            </a:extLst>
          </p:cNvPr>
          <p:cNvSpPr/>
          <p:nvPr userDrawn="1"/>
        </p:nvSpPr>
        <p:spPr>
          <a:xfrm>
            <a:off x="10746557" y="5495402"/>
            <a:ext cx="1441515" cy="273377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7D1204-D1DF-43B0-A38F-5CB5BDCAADB2}"/>
              </a:ext>
            </a:extLst>
          </p:cNvPr>
          <p:cNvSpPr/>
          <p:nvPr userDrawn="1"/>
        </p:nvSpPr>
        <p:spPr>
          <a:xfrm>
            <a:off x="10746557" y="5768779"/>
            <a:ext cx="1441515" cy="273377"/>
          </a:xfrm>
          <a:prstGeom prst="rect">
            <a:avLst/>
          </a:prstGeom>
          <a:solidFill>
            <a:srgbClr val="24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E2E74AB-2615-4628-891A-785CEEE4A0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56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702B339-8559-493B-A76A-7431A3764E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62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32668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8438C-3CB1-40D4-895F-F8B1C3A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95E11-6027-4612-93D3-B58F44796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0624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71004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28E6-B367-4703-B749-9EB57907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50141-1BA9-4554-9221-56D5C7E87A38}"/>
              </a:ext>
            </a:extLst>
          </p:cNvPr>
          <p:cNvSpPr/>
          <p:nvPr userDrawn="1"/>
        </p:nvSpPr>
        <p:spPr>
          <a:xfrm>
            <a:off x="678729" y="2909454"/>
            <a:ext cx="10683712" cy="3240877"/>
          </a:xfrm>
          <a:prstGeom prst="roundRect">
            <a:avLst>
              <a:gd name="adj" fmla="val 1805"/>
            </a:avLst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0433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E8ABA3-41CB-4402-8CE8-7CF8D0DF7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95D5A-BEBF-4CF3-BF7F-D2F17E26E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0823-331B-40F6-9452-824E64C3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A02A-FA69-4B23-86A7-18188EB61EDE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35DF3-3E46-4156-A1E9-3178168B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F6A1F-5440-4124-B44F-A3F2079B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225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82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8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401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79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96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05AFC6C-D8AF-410A-BF29-E343E87DD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91765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05AFC6C-D8AF-410A-BF29-E343E87DD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51DB51-6CA7-40BF-809D-1016779306D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4" y="1412875"/>
            <a:ext cx="5425200" cy="4459288"/>
          </a:xfrm>
        </p:spPr>
        <p:txBody>
          <a:bodyPr rIns="180000"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56339" y="1412875"/>
            <a:ext cx="5394324" cy="208564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56339" y="3787775"/>
            <a:ext cx="5394324" cy="2084387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066B0-74BC-4928-9349-14B29C9E5B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6537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98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347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03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583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27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2FDDCA-F533-4307-9EBB-473CF7E2F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659"/>
      </p:ext>
    </p:extLst>
  </p:cSld>
  <p:clrMapOvr>
    <a:masterClrMapping/>
  </p:clrMapOvr>
  <p:transition spd="slow">
    <p:pu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37F3E4-BFC2-4F8B-AD0B-A3C12616C9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3356" y="1819863"/>
            <a:ext cx="9285287" cy="24415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EF25F8-BCC0-40DD-ADFF-AAF8148F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defRPr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7313"/>
      </p:ext>
    </p:extLst>
  </p:cSld>
  <p:clrMapOvr>
    <a:masterClrMapping/>
  </p:clrMapOvr>
  <p:transition spd="slow">
    <p:pu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D5A73B-14C8-4D63-B459-6ADE51291DCF}"/>
              </a:ext>
            </a:extLst>
          </p:cNvPr>
          <p:cNvSpPr/>
          <p:nvPr userDrawn="1"/>
        </p:nvSpPr>
        <p:spPr>
          <a:xfrm>
            <a:off x="6096000" y="3438427"/>
            <a:ext cx="6096000" cy="71879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C19CB3-E036-42A7-86C3-66883E164E75}"/>
              </a:ext>
            </a:extLst>
          </p:cNvPr>
          <p:cNvSpPr/>
          <p:nvPr userDrawn="1"/>
        </p:nvSpPr>
        <p:spPr>
          <a:xfrm>
            <a:off x="6096000" y="4158456"/>
            <a:ext cx="6096000" cy="718794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D6771-19BF-4960-B2A7-AD72BE92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2A852-7836-455F-A00C-A7334F2B6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3438" y="1154112"/>
            <a:ext cx="3921125" cy="454977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A5375-953D-4ECC-9EDB-FCF88F2A78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0763"/>
      </p:ext>
    </p:extLst>
  </p:cSld>
  <p:clrMapOvr>
    <a:masterClrMapping/>
  </p:clrMapOvr>
  <p:transition spd="slow">
    <p:push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8438C-3CB1-40D4-895F-F8B1C3A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95E11-6027-4612-93D3-B58F44796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0624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262"/>
      </p:ext>
    </p:extLst>
  </p:cSld>
  <p:clrMapOvr>
    <a:masterClrMapping/>
  </p:clrMapOvr>
  <p:transition spd="slow"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2A55E-F810-4BE2-9678-617AB733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3C6C48-F167-480F-B3E9-9850F57C7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3913" y="1"/>
            <a:ext cx="3742326" cy="604215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071A8-FBEC-4F61-8BAA-F008BA8B9649}"/>
              </a:ext>
            </a:extLst>
          </p:cNvPr>
          <p:cNvSpPr/>
          <p:nvPr userDrawn="1"/>
        </p:nvSpPr>
        <p:spPr>
          <a:xfrm>
            <a:off x="10746557" y="5495402"/>
            <a:ext cx="1441515" cy="273377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7D1204-D1DF-43B0-A38F-5CB5BDCAADB2}"/>
              </a:ext>
            </a:extLst>
          </p:cNvPr>
          <p:cNvSpPr/>
          <p:nvPr userDrawn="1"/>
        </p:nvSpPr>
        <p:spPr>
          <a:xfrm>
            <a:off x="10746557" y="5768779"/>
            <a:ext cx="1441515" cy="273377"/>
          </a:xfrm>
          <a:prstGeom prst="rect">
            <a:avLst/>
          </a:prstGeom>
          <a:solidFill>
            <a:srgbClr val="24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E2E74AB-2615-4628-891A-785CEEE4A0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56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702B339-8559-493B-A76A-7431A3764E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62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5692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Dark Purp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82447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2BAB0B1-13E1-4AA0-B1A6-4AAF1807F1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12192000" cy="587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988" y="3902299"/>
            <a:ext cx="8464550" cy="584775"/>
          </a:xfrm>
        </p:spPr>
        <p:txBody>
          <a:bodyPr anchor="t" anchorCtr="0"/>
          <a:lstStyle>
            <a:lvl1pPr>
              <a:lnSpc>
                <a:spcPct val="95000"/>
              </a:lnSpc>
              <a:defRPr sz="4000" b="0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7B71C-273F-4682-A35A-FA48E30F5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3977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28E6-B367-4703-B749-9EB57907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50141-1BA9-4554-9221-56D5C7E87A38}"/>
              </a:ext>
            </a:extLst>
          </p:cNvPr>
          <p:cNvSpPr/>
          <p:nvPr userDrawn="1"/>
        </p:nvSpPr>
        <p:spPr>
          <a:xfrm>
            <a:off x="678729" y="2909454"/>
            <a:ext cx="10683712" cy="3240877"/>
          </a:xfrm>
          <a:prstGeom prst="roundRect">
            <a:avLst>
              <a:gd name="adj" fmla="val 1805"/>
            </a:avLst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72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Soft Gra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57141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79E7D82-46DC-4086-9F0A-67DB1826E6B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12192000" cy="5873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988" y="3902299"/>
            <a:ext cx="8464550" cy="584775"/>
          </a:xfrm>
        </p:spPr>
        <p:txBody>
          <a:bodyPr anchor="t" anchorCtr="0"/>
          <a:lstStyle>
            <a:lvl1pPr>
              <a:lnSpc>
                <a:spcPct val="95000"/>
              </a:lnSpc>
              <a:defRPr sz="4000" b="0" spc="-100" baseline="0"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Please click here to edit master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1F411-28ED-4AE8-B195-DD929865F3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44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7.xml"/><Relationship Id="rId21" Type="http://schemas.openxmlformats.org/officeDocument/2006/relationships/oleObject" Target="../embeddings/oleObject24.bin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ags" Target="../tags/tag71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ags" Target="../tags/tag70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9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2940858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69CF022-08EA-4976-BA2A-BD83D8931C60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a-DK" noProof="0"/>
              <a:t>Click here to edit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162" y="1412875"/>
            <a:ext cx="8460000" cy="446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rgbClr val="3C3C3C"/>
                </a:solidFill>
              </a:rPr>
              <a:t>© Siemens Gamesa Renewable Energy S.A</a:t>
            </a: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b="0">
              <a:solidFill>
                <a:srgbClr val="3C3C3C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11030261" y="336080"/>
            <a:ext cx="622300" cy="2159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grpSp>
        <p:nvGrpSpPr>
          <p:cNvPr id="56" name="Gruppieren 55"/>
          <p:cNvGrpSpPr/>
          <p:nvPr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" name="Gerade Verbindung 4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6"/>
    </p:custDataLst>
    <p:extLst>
      <p:ext uri="{BB962C8B-B14F-4D97-AF65-F5344CB8AC3E}">
        <p14:creationId xmlns:p14="http://schemas.microsoft.com/office/powerpoint/2010/main" val="7235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6" r:id="rId3"/>
    <p:sldLayoutId id="2147483659" r:id="rId4"/>
    <p:sldLayoutId id="2147483650" r:id="rId5"/>
    <p:sldLayoutId id="2147483656" r:id="rId6"/>
    <p:sldLayoutId id="2147483657" r:id="rId7"/>
    <p:sldLayoutId id="2147483651" r:id="rId8"/>
    <p:sldLayoutId id="2147483670" r:id="rId9"/>
    <p:sldLayoutId id="2147483660" r:id="rId10"/>
    <p:sldLayoutId id="2147483663" r:id="rId11"/>
    <p:sldLayoutId id="2147483677" r:id="rId12"/>
    <p:sldLayoutId id="2147483676" r:id="rId13"/>
    <p:sldLayoutId id="2147483662" r:id="rId14"/>
    <p:sldLayoutId id="2147483679" r:id="rId15"/>
    <p:sldLayoutId id="2147483678" r:id="rId16"/>
    <p:sldLayoutId id="2147483654" r:id="rId17"/>
    <p:sldLayoutId id="2147483655" r:id="rId18"/>
    <p:sldLayoutId id="2147483658" r:id="rId19"/>
    <p:sldLayoutId id="2147483673" r:id="rId20"/>
    <p:sldLayoutId id="2147483680" r:id="rId21"/>
    <p:sldLayoutId id="2147483682" r:id="rId22"/>
    <p:sldLayoutId id="2147483683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>
          <p15:clr>
            <a:srgbClr val="F26B43"/>
          </p15:clr>
        </p15:guide>
        <p15:guide id="2" pos="338">
          <p15:clr>
            <a:srgbClr val="F26B43"/>
          </p15:clr>
        </p15:guide>
        <p15:guide id="3" orient="horz" pos="890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orient="horz" pos="2387">
          <p15:clr>
            <a:srgbClr val="F26B43"/>
          </p15:clr>
        </p15:guide>
        <p15:guide id="7" orient="horz" pos="3702">
          <p15:clr>
            <a:srgbClr val="F26B43"/>
          </p15:clr>
        </p15:guide>
        <p15:guide id="8" pos="3761">
          <p15:clr>
            <a:srgbClr val="F26B43"/>
          </p15:clr>
        </p15:guide>
        <p15:guide id="9" pos="3942">
          <p15:clr>
            <a:srgbClr val="F26B43"/>
          </p15:clr>
        </p15:guide>
        <p15:guide id="10" pos="5669">
          <p15:clr>
            <a:srgbClr val="F26B43"/>
          </p15:clr>
        </p15:guide>
        <p15:guide id="11" pos="73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E622A98D-8829-4D42-A48E-27E18EF33D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800894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30" imgH="531" progId="TCLayout.ActiveDocument.1">
                  <p:embed/>
                </p:oleObj>
              </mc:Choice>
              <mc:Fallback>
                <p:oleObj name="think-cell Slide" r:id="rId21" imgW="530" imgH="531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E622A98D-8829-4D42-A48E-27E18EF33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56736631-0652-493B-A2B7-4CDA373B88D8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0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5CE2AB-F694-4F5C-9FA1-A5286C6B8F28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733BC3-F35D-481C-99BF-82F2BFA335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7721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121869-9577-423C-92DD-33FCD4C9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D887B-17FC-4ABE-924F-3C93DD16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5B114-74D4-4DC9-A770-2C3BC3736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0B615-E6F8-4D84-A06D-B747AE1845B0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7A98C-AA43-41FB-959F-AC55890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21997D-F444-4909-8E18-20FF34EAE987}"/>
              </a:ext>
            </a:extLst>
          </p:cNvPr>
          <p:cNvGrpSpPr/>
          <p:nvPr userDrawn="1"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ECDEEE-494B-4F7C-88C7-15F2C9FA25DF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FED1C6-AC07-4CF0-ABC6-8CE7881E0812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030D2-E7F7-4914-BA2D-E056F1F79891}"/>
              </a:ext>
            </a:extLst>
          </p:cNvPr>
          <p:cNvCxnSpPr>
            <a:cxnSpLocks/>
          </p:cNvCxnSpPr>
          <p:nvPr userDrawn="1"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EB5669-E51E-461B-9232-5BEB46BA5808}"/>
              </a:ext>
            </a:extLst>
          </p:cNvPr>
          <p:cNvSpPr/>
          <p:nvPr userDrawn="1"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414E-D69A-4075-B165-56495EAEF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defRPr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8" name="Pladsholder til indhold 4">
            <a:extLst>
              <a:ext uri="{FF2B5EF4-FFF2-40B4-BE49-F238E27FC236}">
                <a16:creationId xmlns:a16="http://schemas.microsoft.com/office/drawing/2014/main" id="{9D715097-D01B-46C0-90C6-AF9B5CC543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9" y="6483611"/>
            <a:ext cx="1782469" cy="2872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813B57-4F74-44E1-A602-59F627FC0E6F}"/>
              </a:ext>
            </a:extLst>
          </p:cNvPr>
          <p:cNvCxnSpPr>
            <a:cxnSpLocks/>
          </p:cNvCxnSpPr>
          <p:nvPr/>
        </p:nvCxnSpPr>
        <p:spPr>
          <a:xfrm flipV="1">
            <a:off x="366223" y="5365750"/>
            <a:ext cx="0" cy="990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A4E8CF-8915-4DC5-AA28-9C4049C3B031}"/>
              </a:ext>
            </a:extLst>
          </p:cNvPr>
          <p:cNvGrpSpPr/>
          <p:nvPr/>
        </p:nvGrpSpPr>
        <p:grpSpPr>
          <a:xfrm flipV="1">
            <a:off x="220967" y="4970261"/>
            <a:ext cx="290512" cy="290512"/>
            <a:chOff x="11349038" y="2495549"/>
            <a:chExt cx="400051" cy="4000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B06CE8-017C-40F4-A777-FA31F3EEDF99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E656BF-5C82-44C8-9D03-065D95FEE5BC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69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 spd="slow">
    <p:push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7.emf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8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93.xml"/><Relationship Id="rId21" Type="http://schemas.openxmlformats.org/officeDocument/2006/relationships/image" Target="../media/image7.emf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tags" Target="../tags/tag107.xml"/><Relationship Id="rId2" Type="http://schemas.openxmlformats.org/officeDocument/2006/relationships/tags" Target="../tags/tag92.xml"/><Relationship Id="rId16" Type="http://schemas.openxmlformats.org/officeDocument/2006/relationships/tags" Target="../tags/tag106.xml"/><Relationship Id="rId20" Type="http://schemas.openxmlformats.org/officeDocument/2006/relationships/oleObject" Target="../embeddings/oleObject31.bin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tags" Target="../tags/tag105.xml"/><Relationship Id="rId23" Type="http://schemas.openxmlformats.org/officeDocument/2006/relationships/image" Target="../media/image22.png"/><Relationship Id="rId10" Type="http://schemas.openxmlformats.org/officeDocument/2006/relationships/tags" Target="../tags/tag100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Relationship Id="rId2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8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9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9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4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5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8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1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2.xml"/><Relationship Id="rId5" Type="http://schemas.openxmlformats.org/officeDocument/2006/relationships/image" Target="../media/image16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6.bin"/><Relationship Id="rId4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6.bin"/><Relationship Id="rId4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6.bin"/><Relationship Id="rId4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6.bin"/><Relationship Id="rId4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6.bin"/><Relationship Id="rId4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Relationship Id="rId6" Type="http://schemas.openxmlformats.org/officeDocument/2006/relationships/image" Target="../media/image15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5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7.xml"/><Relationship Id="rId5" Type="http://schemas.openxmlformats.org/officeDocument/2006/relationships/image" Target="../media/image16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BA0C46B-8E1E-4531-984C-2FDE96CE78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402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BA0C46B-8E1E-4531-984C-2FDE96CE7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46BF5D5-8826-4AF5-8FEC-845192AF5E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40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4988" y="3933645"/>
            <a:ext cx="8464550" cy="615553"/>
          </a:xfrm>
        </p:spPr>
        <p:txBody>
          <a:bodyPr vert="horz"/>
          <a:lstStyle/>
          <a:p>
            <a:r>
              <a:rPr lang="da-DK"/>
              <a:t>Generalforsamling</a:t>
            </a:r>
            <a:r>
              <a:rPr lang="da-DK" noProof="0"/>
              <a:t> </a:t>
            </a:r>
            <a:r>
              <a:rPr lang="da-DK"/>
              <a:t>2026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a-DK" noProof="0"/>
              <a:t>DGI Herning, </a:t>
            </a:r>
            <a:r>
              <a:rPr lang="da-DK"/>
              <a:t>24-02-2026</a:t>
            </a:r>
            <a:endParaRPr lang="da-DK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37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6A69B-8259-72CD-D6E1-FF405CD9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10</a:t>
            </a:fld>
            <a:endParaRPr lang="da-DK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23F96DC-1532-F13E-5F02-FDA00F553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9526437" cy="433413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da-DK" sz="4900" b="1" i="1">
              <a:solidFill>
                <a:schemeClr val="tx1"/>
              </a:solidFill>
              <a:latin typeface="Comic Sans MS"/>
            </a:endParaRPr>
          </a:p>
          <a:p>
            <a:pPr marL="0" indent="0" algn="ctr">
              <a:buNone/>
            </a:pPr>
            <a:endParaRPr lang="da-DK" sz="4900" b="1" i="1">
              <a:solidFill>
                <a:schemeClr val="tx1"/>
              </a:solidFill>
              <a:latin typeface="Comic Sans MS"/>
            </a:endParaRPr>
          </a:p>
          <a:p>
            <a:pPr marL="0" indent="0" algn="ctr">
              <a:buNone/>
            </a:pPr>
            <a:r>
              <a:rPr lang="da-DK" sz="4900" b="1" i="1">
                <a:solidFill>
                  <a:schemeClr val="tx1"/>
                </a:solidFill>
                <a:latin typeface="Comic Sans MS"/>
              </a:rPr>
              <a:t>Afholdte events 2025: 107</a:t>
            </a:r>
            <a:endParaRPr lang="en-US">
              <a:solidFill>
                <a:schemeClr val="tx1"/>
              </a:solidFill>
              <a:latin typeface="Century Gothic" panose="020B0502020202020204"/>
            </a:endParaRPr>
          </a:p>
          <a:p>
            <a:pPr marL="0" indent="0" algn="ctr">
              <a:buNone/>
            </a:pPr>
            <a:r>
              <a:rPr lang="da-DK" sz="2400" b="1" i="1" err="1">
                <a:solidFill>
                  <a:srgbClr val="0F496F"/>
                </a:solidFill>
                <a:latin typeface="Comic Sans MS"/>
              </a:rPr>
              <a:t>Created</a:t>
            </a:r>
            <a:r>
              <a:rPr lang="da-DK" sz="2400" b="1" i="1">
                <a:solidFill>
                  <a:srgbClr val="0F496F"/>
                </a:solidFill>
                <a:latin typeface="Comic Sans MS"/>
              </a:rPr>
              <a:t> Events 2025: 133</a:t>
            </a:r>
            <a:br>
              <a:rPr lang="da-DK" sz="2400" b="1" i="1">
                <a:solidFill>
                  <a:srgbClr val="0F496F"/>
                </a:solidFill>
                <a:latin typeface="Comic Sans MS"/>
              </a:rPr>
            </a:br>
            <a:r>
              <a:rPr lang="da-DK" sz="2400" i="1">
                <a:solidFill>
                  <a:srgbClr val="FF0000"/>
                </a:solidFill>
                <a:latin typeface="Comic Sans MS"/>
              </a:rPr>
              <a:t>Aflyste events 2025: 26</a:t>
            </a:r>
            <a:br>
              <a:rPr lang="da-DK" sz="2400" b="1" i="1">
                <a:solidFill>
                  <a:srgbClr val="0F496F"/>
                </a:solidFill>
                <a:latin typeface="Comic Sans MS"/>
              </a:rPr>
            </a:br>
            <a:br>
              <a:rPr lang="da-DK" sz="2400" b="1" i="1">
                <a:solidFill>
                  <a:srgbClr val="0F496F"/>
                </a:solidFill>
                <a:latin typeface="Comic Sans MS"/>
              </a:rPr>
            </a:br>
            <a:r>
              <a:rPr lang="da-DK" sz="2400" b="1" i="1">
                <a:solidFill>
                  <a:srgbClr val="0F496F"/>
                </a:solidFill>
                <a:latin typeface="Comic Sans MS"/>
              </a:rPr>
              <a:t>Afholdte</a:t>
            </a:r>
            <a:r>
              <a:rPr lang="da-DK" sz="2400" b="1" i="1">
                <a:latin typeface="Comic Sans MS"/>
              </a:rPr>
              <a:t> events 2024: 100</a:t>
            </a:r>
            <a:br>
              <a:rPr lang="da-DK" sz="4900" b="1" i="1">
                <a:latin typeface="Comic Sans MS"/>
              </a:rPr>
            </a:br>
            <a:br>
              <a:rPr lang="da-DK" sz="4900" b="1" i="1">
                <a:latin typeface="Comic Sans MS"/>
              </a:rPr>
            </a:br>
            <a:r>
              <a:rPr lang="da-DK" sz="4900" b="1" i="1">
                <a:solidFill>
                  <a:schemeClr val="tx1"/>
                </a:solidFill>
                <a:latin typeface="Comic Sans MS"/>
              </a:rPr>
              <a:t>Event </a:t>
            </a:r>
            <a:r>
              <a:rPr lang="da-DK" sz="4900" b="1" i="1" err="1">
                <a:solidFill>
                  <a:schemeClr val="tx1"/>
                </a:solidFill>
                <a:latin typeface="Comic Sans MS"/>
              </a:rPr>
              <a:t>makere</a:t>
            </a:r>
            <a:r>
              <a:rPr lang="da-DK" sz="4900" b="1" i="1">
                <a:solidFill>
                  <a:schemeClr val="tx1"/>
                </a:solidFill>
                <a:latin typeface="Comic Sans MS"/>
              </a:rPr>
              <a:t> 2025: 80</a:t>
            </a:r>
            <a:endParaRPr lang="en-US">
              <a:solidFill>
                <a:schemeClr val="tx1"/>
              </a:solidFill>
              <a:latin typeface="Century Gothic" panose="020B0502020202020204"/>
            </a:endParaRPr>
          </a:p>
          <a:p>
            <a:pPr marL="0" indent="0" algn="ctr">
              <a:buNone/>
            </a:pPr>
            <a:r>
              <a:rPr lang="da-DK" b="1" i="1">
                <a:solidFill>
                  <a:schemeClr val="bg1"/>
                </a:solidFill>
                <a:latin typeface="Comic Sans MS"/>
              </a:rPr>
              <a:t>Event </a:t>
            </a:r>
            <a:r>
              <a:rPr lang="da-DK" b="1" i="1" err="1">
                <a:solidFill>
                  <a:schemeClr val="bg1"/>
                </a:solidFill>
                <a:latin typeface="Comic Sans MS"/>
              </a:rPr>
              <a:t>makere</a:t>
            </a:r>
            <a:r>
              <a:rPr lang="da-DK" b="1" i="1">
                <a:solidFill>
                  <a:schemeClr val="bg1"/>
                </a:solidFill>
                <a:latin typeface="Comic Sans MS"/>
              </a:rPr>
              <a:t> 2024: 79</a:t>
            </a:r>
          </a:p>
          <a:p>
            <a:pPr marL="0" indent="0" algn="ctr">
              <a:buNone/>
            </a:pPr>
            <a:endParaRPr lang="da-DK" sz="4900" b="1" i="1">
              <a:solidFill>
                <a:schemeClr val="tx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445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753F-BD75-AFF3-A64D-84F0727B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58" y="-2290"/>
            <a:ext cx="8369644" cy="1053986"/>
          </a:xfrm>
        </p:spPr>
        <p:txBody>
          <a:bodyPr/>
          <a:lstStyle/>
          <a:p>
            <a:r>
              <a:rPr lang="en-US"/>
              <a:t>Event </a:t>
            </a:r>
            <a:r>
              <a:rPr lang="en-US" err="1"/>
              <a:t>afholdelse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818E1-2051-221D-495B-C1F89FBA5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04" y="1054060"/>
            <a:ext cx="8906057" cy="4060493"/>
          </a:xfrm>
        </p:spPr>
        <p:txBody>
          <a:bodyPr/>
          <a:lstStyle/>
          <a:p>
            <a:r>
              <a:rPr lang="da-DK">
                <a:solidFill>
                  <a:schemeClr val="tx1"/>
                </a:solidFill>
              </a:rPr>
              <a:t>Medlems tilskud er differencieret alt efter om det er dags event eller flere dags event.  </a:t>
            </a:r>
            <a:br>
              <a:rPr lang="da-DK">
                <a:solidFill>
                  <a:schemeClr val="tx1"/>
                </a:solidFill>
              </a:rPr>
            </a:br>
            <a:br>
              <a:rPr lang="da-DK"/>
            </a:br>
            <a:r>
              <a:rPr lang="da-DK">
                <a:solidFill>
                  <a:schemeClr val="tx1"/>
                </a:solidFill>
              </a:rPr>
              <a:t>Bestyrelsen tilretter typisk tilskud alt efter strategi og økonominen.  For eksempel ændrede vi 2025 tilskuddet det fra 50% --&gt; 60%</a:t>
            </a:r>
            <a:endParaRPr lang="en-US">
              <a:solidFill>
                <a:schemeClr val="tx1"/>
              </a:solidFill>
            </a:endParaRPr>
          </a:p>
          <a:p>
            <a:pPr>
              <a:buClr>
                <a:srgbClr val="FFFFFF"/>
              </a:buClr>
            </a:pPr>
            <a:endParaRPr lang="da-DK">
              <a:solidFill>
                <a:schemeClr val="tx1"/>
              </a:solidFill>
            </a:endParaRPr>
          </a:p>
          <a:p>
            <a:pPr>
              <a:buClr>
                <a:srgbClr val="FFFFFF"/>
              </a:buClr>
            </a:pPr>
            <a:r>
              <a:rPr lang="da-DK">
                <a:solidFill>
                  <a:schemeClr val="tx1"/>
                </a:solidFill>
              </a:rPr>
              <a:t>Eventmaker aften – locked – Dolphin</a:t>
            </a:r>
          </a:p>
        </p:txBody>
      </p:sp>
    </p:spTree>
    <p:extLst>
      <p:ext uri="{BB962C8B-B14F-4D97-AF65-F5344CB8AC3E}">
        <p14:creationId xmlns:p14="http://schemas.microsoft.com/office/powerpoint/2010/main" val="253334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3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30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B4378-C95C-45D7-942D-D6F00751661C}"/>
              </a:ext>
            </a:extLst>
          </p:cNvPr>
          <p:cNvSpPr txBox="1"/>
          <p:nvPr/>
        </p:nvSpPr>
        <p:spPr>
          <a:xfrm>
            <a:off x="684212" y="685800"/>
            <a:ext cx="4754563" cy="57447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FÅ EN GOD IDE TIL ET EVENT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LAV EN ANSØGNING PÅ HJEMME-SIDEN MED FLOT BESKRIVELSE AF EVENT OG BILLEDE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/>
              <a:t>MØD OP – OG NYD DIT EVENT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/>
              <a:t>SEND REGNINGEN TIL MØLLEBANDEN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5177-43FE-4983-8553-D9E96F2A891D}"/>
              </a:ext>
            </a:extLst>
          </p:cNvPr>
          <p:cNvSpPr txBox="1"/>
          <p:nvPr/>
        </p:nvSpPr>
        <p:spPr>
          <a:xfrm>
            <a:off x="6662057" y="685800"/>
            <a:ext cx="3777872" cy="53085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i="1" cap="all">
                <a:ln w="3175" cmpd="sng">
                  <a:noFill/>
                </a:ln>
                <a:latin typeface="Century Gothic" panose="020B0502020202020204"/>
              </a:rPr>
              <a:t>GÅR DU MED EN LILLE EVENTMAKER I MAVEN....?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3190CD-45FC-4DE0-B596-17D4DE53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69288" y="3770390"/>
            <a:ext cx="1419541" cy="1660354"/>
            <a:chOff x="10292292" y="2963333"/>
            <a:chExt cx="1896535" cy="22182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D4334C-2554-4361-8CFF-394E624CF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C3CBA7-AF68-4075-BAC7-623C34B4F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6C7307-1C78-4C8A-BF3D-FA420F177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4CD1F94-6C7C-4E8F-9336-E312E9F5C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B11C2A-D791-46E1-B954-1184FB080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7488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A9D0-3A8B-D4AE-E654-6D65FEE3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676345"/>
            <a:ext cx="8534400" cy="3318054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Jonas B. Kramer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6A69B-8259-72CD-D6E1-FF405CD9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13</a:t>
            </a:fld>
            <a:endParaRPr lang="da-DK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E4133C6-5A1E-7FF7-37D7-D59FC940B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err="1"/>
              <a:t>Flest</a:t>
            </a:r>
            <a:r>
              <a:rPr lang="en-US" sz="4800"/>
              <a:t> </a:t>
            </a:r>
            <a:r>
              <a:rPr lang="en-US" sz="4800" err="1"/>
              <a:t>oprettede</a:t>
            </a:r>
            <a:r>
              <a:rPr lang="en-US" sz="4800"/>
              <a:t> events 2025:</a:t>
            </a:r>
          </a:p>
        </p:txBody>
      </p:sp>
    </p:spTree>
    <p:extLst>
      <p:ext uri="{BB962C8B-B14F-4D97-AF65-F5344CB8AC3E}">
        <p14:creationId xmlns:p14="http://schemas.microsoft.com/office/powerpoint/2010/main" val="46249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2503-6A50-9BBA-2919-BE9F3DC5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F8AC6B0-ADFE-487B-D811-09B3CE1956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F8AC6B0-ADFE-487B-D811-09B3CE1956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A8BB370-D21B-366F-4C47-03417B25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8ADC2-EA6C-13DC-FC16-0D23388D4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280B4-F21E-5A3B-E2DF-7B64CDBE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14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2EE62E-933E-D7F3-F645-A6BD7E17D2B1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 b="1"/>
              <a:t>Regnskab &amp; Budget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01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76" y="1091988"/>
            <a:ext cx="5424487" cy="4459287"/>
          </a:xfrm>
        </p:spPr>
        <p:txBody>
          <a:bodyPr/>
          <a:lstStyle/>
          <a:p>
            <a:r>
              <a:rPr lang="da-DK"/>
              <a:t>Årsregnskabet 2025</a:t>
            </a:r>
            <a:br>
              <a:rPr lang="da-DK"/>
            </a:br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A93498-D709-4606-93BB-0C3A4FCE74B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86490" y="1516124"/>
            <a:ext cx="5843771" cy="4035152"/>
          </a:xfrm>
        </p:spPr>
        <p:txBody>
          <a:bodyPr anchor="t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200"/>
              <a:t>Årsregnskabet er revideret og godkendt af Irene Jespersen, udpeget af SGRE-ledelsen​.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da-DK" sz="12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200"/>
              <a:t>Lene Moellgaard der blev udpeget på sidste Generalforsamling af medlemmerne af Møllebanden som kritisk revisor​ har også godkendt årsregnskabet 2025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200"/>
              <a:t>Kontingent er baseret på 1686 medlemmer, endte med 1693 i </a:t>
            </a:r>
            <a:r>
              <a:rPr lang="da-DK" sz="1200" err="1"/>
              <a:t>gns</a:t>
            </a:r>
            <a:r>
              <a:rPr lang="da-DK" sz="1200"/>
              <a:t>. pr md.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200"/>
              <a:t>Større </a:t>
            </a:r>
            <a:r>
              <a:rPr lang="da-DK" sz="1200">
                <a:solidFill>
                  <a:srgbClr val="FF0000"/>
                </a:solidFill>
              </a:rPr>
              <a:t>Udgifter hjemmesiden</a:t>
            </a:r>
            <a:r>
              <a:rPr lang="da-DK" sz="1200"/>
              <a:t>, pga. prioriteringer om at få nye side op at kører hurtigt i efteråret, da den tidligere ikke var optimal længere.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200"/>
              <a:t>Møder inkl. Familiedag (25), Generalforsamling 50, og bestyrelsesmøder /workshop (50)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200" b="1"/>
              <a:t>SPØRGSMÅL?​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200"/>
              <a:t>Bestyrelsen i Møllebanden anbefaler, at årsrapporten godkendes​</a:t>
            </a:r>
            <a:endParaRPr lang="da-DK" sz="12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20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/>
          </a:p>
          <a:p>
            <a:endParaRPr lang="da-DK" sz="1600"/>
          </a:p>
          <a:p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15</a:t>
            </a:fld>
            <a:endParaRPr lang="da-DK"/>
          </a:p>
        </p:txBody>
      </p:sp>
      <p:pic>
        <p:nvPicPr>
          <p:cNvPr id="12" name="Billede 11" descr="Et billede, der indeholder tekst, skærmbillede, nummer/tal, Font/skrifttype&#10;&#10;AI-genereret indhold kan være ukorrekt.">
            <a:extLst>
              <a:ext uri="{FF2B5EF4-FFF2-40B4-BE49-F238E27FC236}">
                <a16:creationId xmlns:a16="http://schemas.microsoft.com/office/drawing/2014/main" id="{78625D8E-6899-C3DE-6B6C-6BEAF7D51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34" y="1387785"/>
            <a:ext cx="3257766" cy="439447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149066E-413A-B939-6F65-A7802DB3D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984" y="1793693"/>
            <a:ext cx="4050008" cy="5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B39C1-7AC8-E6C2-6B35-D4E78E3A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Officielt årsregnskab 2025 for Møllebanden</a:t>
            </a:r>
          </a:p>
        </p:txBody>
      </p:sp>
      <p:pic>
        <p:nvPicPr>
          <p:cNvPr id="8" name="Pladsholder til indhold 7" descr="Et billede, der indeholder tekst, skærmbillede, nummer/tal, Font/skrifttype&#10;&#10;AI-genereret indhold kan være ukorrekt.">
            <a:extLst>
              <a:ext uri="{FF2B5EF4-FFF2-40B4-BE49-F238E27FC236}">
                <a16:creationId xmlns:a16="http://schemas.microsoft.com/office/drawing/2014/main" id="{81CA3C3C-D7BF-8EEB-801D-2D6D9E493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162" y="1199356"/>
            <a:ext cx="3823526" cy="4863116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4187346-4CB7-9254-AE4F-3CD0DA6A0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  <a:p>
            <a:endParaRPr lang="da-DK"/>
          </a:p>
        </p:txBody>
      </p:sp>
      <p:pic>
        <p:nvPicPr>
          <p:cNvPr id="10" name="Pladsholder til indhold 9" descr="Et billede, der indeholder tekst, menu, dokument, skærmbillede&#10;&#10;AI-genereret indhold kan være ukorrekt.">
            <a:extLst>
              <a:ext uri="{FF2B5EF4-FFF2-40B4-BE49-F238E27FC236}">
                <a16:creationId xmlns:a16="http://schemas.microsoft.com/office/drawing/2014/main" id="{141214BF-ADEC-B880-BD2A-694E4101C4C7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503652" y="1199356"/>
            <a:ext cx="2875868" cy="4459288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B57695A-422D-AA7E-C6C2-C311CEFBFA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16</a:t>
            </a:fld>
            <a:endParaRPr lang="da-DK"/>
          </a:p>
        </p:txBody>
      </p:sp>
      <p:pic>
        <p:nvPicPr>
          <p:cNvPr id="12" name="Billede 11" descr="Et billede, der indeholder tekst, menu, dokument, skærmbillede&#10;&#10;AI-genereret indhold kan være ukorrekt.">
            <a:extLst>
              <a:ext uri="{FF2B5EF4-FFF2-40B4-BE49-F238E27FC236}">
                <a16:creationId xmlns:a16="http://schemas.microsoft.com/office/drawing/2014/main" id="{BE062F84-8F10-681E-56BE-142F12D9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212" y="709233"/>
            <a:ext cx="3927349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216" imgH="216" progId="TCLayout.ActiveDocument.1">
                  <p:embed/>
                </p:oleObj>
              </mc:Choice>
              <mc:Fallback>
                <p:oleObj name="think-cell Slide" r:id="rId20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1126931"/>
            <a:ext cx="5424487" cy="307777"/>
          </a:xfrm>
        </p:spPr>
        <p:txBody>
          <a:bodyPr/>
          <a:lstStyle/>
          <a:p>
            <a:r>
              <a:rPr lang="da-DK"/>
              <a:t>Budget 2026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F17845-4D22-45ED-9899-3BF6E77ACD4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243806" y="963899"/>
            <a:ext cx="6408755" cy="285265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/>
              <a:t>SGRE ledelsen har givet tilsagn til at fortsætte med nuværende tilskud, 35,- DKK/MDR/Medlem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/>
              <a:t>Bestyrelsen anbefaler vi fortsætter med uændret medlemskontingent 35,- DKK/MDR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/>
              <a:t>Kontingent baseret på ca. 1600 medlemmer i alt á 70 DKR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/>
              <a:t>Stadig udvikling på nye hjemmeside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 err="1"/>
              <a:t>Eventmakeraften</a:t>
            </a:r>
            <a:r>
              <a:rPr lang="da-DK" sz="1400"/>
              <a:t> 2025, afholdt jan. 2026 inkl. i udgifter til Møder 2026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 b="1"/>
              <a:t>SPØRGSMÅL?</a:t>
            </a:r>
            <a:r>
              <a:rPr lang="da-DK" sz="1400"/>
              <a:t>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400"/>
              <a:t>Bestyrelsen i Møllebanden anbefaler, at budgettet for 2026 godkendes</a:t>
            </a:r>
          </a:p>
          <a:p>
            <a:endParaRPr lang="da-DK"/>
          </a:p>
          <a:p>
            <a:endParaRPr lang="da-DK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17</a:t>
            </a:fld>
            <a:endParaRPr lang="da-DK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AB43A1-EA11-4255-B86F-726004BB6D60}"/>
              </a:ext>
            </a:extLst>
          </p:cNvPr>
          <p:cNvSpPr txBox="1"/>
          <p:nvPr/>
        </p:nvSpPr>
        <p:spPr>
          <a:xfrm>
            <a:off x="5291460" y="4066124"/>
            <a:ext cx="3389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err="1"/>
              <a:t>Egenkapitaludvikling</a:t>
            </a:r>
            <a:r>
              <a:rPr lang="en-GB" sz="1600" b="1"/>
              <a:t> / DKK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A8A5EC22-E8C4-4CBE-B9BC-BBD6CC51973A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762796"/>
              </p:ext>
            </p:extLst>
          </p:nvPr>
        </p:nvGraphicFramePr>
        <p:xfrm>
          <a:off x="5291460" y="4208025"/>
          <a:ext cx="5808338" cy="185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021908F-59F2-4B5E-8BF9-6817B069FB09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9410677" y="5029270"/>
            <a:ext cx="8858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59E0AE8-F58F-4CC5-9FC4-712F6CEA1C13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auto">
          <a:xfrm flipV="1">
            <a:off x="10296502" y="4727645"/>
            <a:ext cx="0" cy="3016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D4225D-9A52-463F-89E3-923BA9F25DF4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986010" y="5798265"/>
            <a:ext cx="406400" cy="15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/>
              <a:t>2026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90E05D6-59AA-47D6-A84B-621B888831E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6320472" y="4191953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8DC933-BD83-4105-A2C4-90E882B5AF2D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544185" y="579469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20DA7BC9-8807-475C-9621-163B010D237F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 flipH="1">
            <a:off x="5015941" y="4294529"/>
            <a:ext cx="1681562" cy="17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17F3945-3335-456D-836F-959B7E8B38D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6430010" y="579469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5CFCEC0-B110-4174-A12D-60BA5D61B64C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670535" y="5777546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/>
              <a:t>2022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13114FD-DCB1-4DA4-A7D1-73E0F6D540AF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764380" y="5786571"/>
            <a:ext cx="406400" cy="20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2023</a:t>
            </a:r>
            <a:endParaRPr lang="en-US" sz="14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23A7011-DA9F-46FF-9DC4-389776FF4EFF}"/>
              </a:ext>
            </a:extLst>
          </p:cNvPr>
          <p:cNvSpPr>
            <a:spLocks noGrp="1"/>
          </p:cNvSpPr>
          <p:nvPr/>
        </p:nvSpPr>
        <p:spPr bwMode="auto">
          <a:xfrm>
            <a:off x="7816057" y="5786571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2024</a:t>
            </a:r>
            <a:endParaRPr lang="en-US" sz="140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29E55F6-06A8-434C-B0E0-D8A9D0616ED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5608477" y="3921859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3696484-1079-407D-8807-61547CA1741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5500528" y="3763766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4ACE6BF3-1590-4A5A-94F5-E5E6F38680B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9561499" y="4661226"/>
            <a:ext cx="501650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da-DK" sz="1400" b="1"/>
              <a:t>14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B0FE36-00D1-B26B-B019-836ED9F3953F}"/>
              </a:ext>
            </a:extLst>
          </p:cNvPr>
          <p:cNvSpPr>
            <a:spLocks noGrp="1"/>
          </p:cNvSpPr>
          <p:nvPr/>
        </p:nvSpPr>
        <p:spPr bwMode="auto">
          <a:xfrm>
            <a:off x="8910339" y="5797737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2025</a:t>
            </a:r>
            <a:endParaRPr lang="en-US" sz="14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8AE9A7E-FDF9-662E-5854-84642D1F5F88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004277" y="4922908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/>
              <a:t>689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918534-BB06-DD6C-489D-25FD51A659BE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0136504" y="4504439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da-DK" sz="1400"/>
              <a:t>703</a:t>
            </a:r>
            <a:endParaRPr lang="en-US" sz="1400"/>
          </a:p>
        </p:txBody>
      </p:sp>
      <p:pic>
        <p:nvPicPr>
          <p:cNvPr id="15" name="Billede 14" descr="Et billede, der indeholder tekst, skærmbillede, nummer/tal, Font/skrifttype&#10;&#10;AI-genereret indhold kan være ukorrekt.">
            <a:extLst>
              <a:ext uri="{FF2B5EF4-FFF2-40B4-BE49-F238E27FC236}">
                <a16:creationId xmlns:a16="http://schemas.microsoft.com/office/drawing/2014/main" id="{172628C0-F001-2A57-87C6-3F09AF6286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0045" y="1366522"/>
            <a:ext cx="2734057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4A7C6-D724-8A24-6B4F-33BD264C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419CA2E-59F1-ACB3-F843-4928543A80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419CA2E-59F1-ACB3-F843-4928543A80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15B1931-45FB-CF72-94B7-B7B99D55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75B19-F19C-36B1-E050-D3B63C8E0D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3693A-EA7C-DF92-34F5-51A35299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142655-1DBC-0AD9-D83B-4A3CDE92D8A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en-US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Valg af bestyrelsesmedlemmer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753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A03A-62DB-1549-88A4-4D4DD0C6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D161853-C833-9C23-5E2C-3CCAF798EF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D161853-C833-9C23-5E2C-3CCAF798EF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DD698DE-93B2-BFE0-6344-3C08E7EFC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cs typeface="Arial"/>
              </a:rPr>
              <a:t>Bliv en del af bestyrelsen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95DF8-2C7B-60FF-02F7-01D83D4DE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60A15-2E00-E60B-98C9-4E5C9D9E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62794E-1E67-E84C-2E46-E63EC4FEAF2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128132" cy="492148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Præsentation af den nuværende bestyrelse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Dan – formand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Torbjørn - næstformand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Marianne, Birgitte – kasserer, billetbyt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Per, Daniel, Christoffer - eventansvarlig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Pia Simmelkjær - IT, medlemsansvarlig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Morten – postkassen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Mødeaktivitet</a:t>
            </a:r>
          </a:p>
          <a:p>
            <a:pPr marL="285750" indent="-285750">
              <a:spcBef>
                <a:spcPts val="600"/>
              </a:spcBef>
              <a:buChar char="•"/>
              <a:tabLst>
                <a:tab pos="1789113" algn="l"/>
              </a:tabLst>
            </a:pPr>
            <a:r>
              <a:rPr lang="da-DK" sz="1600">
                <a:cs typeface="Arial"/>
              </a:rPr>
              <a:t>Månedlig møde - onsite/teams</a:t>
            </a:r>
          </a:p>
          <a:p>
            <a:pPr marL="285750" indent="-285750">
              <a:spcBef>
                <a:spcPts val="600"/>
              </a:spcBef>
              <a:buChar char="•"/>
              <a:tabLst>
                <a:tab pos="1789113" algn="l"/>
              </a:tabLst>
            </a:pPr>
            <a:r>
              <a:rPr lang="da-DK" sz="1600">
                <a:cs typeface="Arial"/>
              </a:rPr>
              <a:t>Workshops - halvårligt - med overnatning / spisning</a:t>
            </a:r>
          </a:p>
          <a:p>
            <a:pPr marL="285750" indent="-285750">
              <a:spcBef>
                <a:spcPts val="600"/>
              </a:spcBef>
              <a:buChar char="•"/>
              <a:tabLst>
                <a:tab pos="1789113" algn="l"/>
              </a:tabLst>
            </a:pPr>
            <a:r>
              <a:rPr lang="da-DK" sz="1600">
                <a:cs typeface="Arial"/>
              </a:rPr>
              <a:t>Julegave til bestyrelsen</a:t>
            </a:r>
          </a:p>
          <a:p>
            <a:pPr marL="285750" indent="-285750">
              <a:spcBef>
                <a:spcPts val="600"/>
              </a:spcBef>
              <a:buChar char="•"/>
              <a:tabLst>
                <a:tab pos="1789113" algn="l"/>
              </a:tabLst>
            </a:pPr>
            <a:r>
              <a:rPr lang="da-DK" sz="1600">
                <a:cs typeface="Arial"/>
              </a:rPr>
              <a:t>Selvskrevet til eventmakeraften</a:t>
            </a:r>
          </a:p>
          <a:p>
            <a:pPr marL="285750" indent="-285750">
              <a:spcBef>
                <a:spcPts val="600"/>
              </a:spcBef>
              <a:buChar char="•"/>
              <a:tabLst>
                <a:tab pos="1789113" algn="l"/>
              </a:tabLst>
            </a:pPr>
            <a:endParaRPr lang="da-DK" sz="1600">
              <a:cs typeface="Arial"/>
            </a:endParaRPr>
          </a:p>
          <a:p>
            <a:pPr marL="285750" indent="-285750">
              <a:spcBef>
                <a:spcPts val="600"/>
              </a:spcBef>
              <a:buChar char="•"/>
              <a:tabLst>
                <a:tab pos="1789113" algn="l"/>
              </a:tabLst>
            </a:pPr>
            <a:r>
              <a:rPr lang="da-DK" sz="1600">
                <a:cs typeface="Arial"/>
              </a:rPr>
              <a:t>SGRE / SE giver to timer hver måned til arbejde for Møllebanden i arbejdstiden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99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17.00  	Velkomst – Dan Mortensen</a:t>
            </a:r>
            <a:endParaRPr lang="da-DK" sz="1600" b="1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99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bestyrelsesmedlemmer​: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2" y="347664"/>
            <a:ext cx="8461376" cy="180000"/>
          </a:xfrm>
        </p:spPr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20</a:t>
            </a:fld>
            <a:endParaRPr lang="da-DK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BE622-C43F-4F53-9EF7-AE95C277AB41}"/>
              </a:ext>
            </a:extLst>
          </p:cNvPr>
          <p:cNvSpPr txBox="1"/>
          <p:nvPr/>
        </p:nvSpPr>
        <p:spPr>
          <a:xfrm>
            <a:off x="7355297" y="1182973"/>
            <a:ext cx="4335662" cy="4278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BESTYRELSEN BESTÅR AF 9 STEMMEBERETTIGEDE BESTYRELSESMEDLEMMER SAMT 2 SUPPLEANTER</a:t>
            </a:r>
          </a:p>
          <a:p>
            <a:endParaRPr lang="en-GB" sz="1600"/>
          </a:p>
          <a:p>
            <a:r>
              <a:rPr lang="en-GB" sz="1600"/>
              <a:t>BESTYRELSESMEDLEMMER VÆLGES FOR 2 ÅR. SUPPLEANTER VÆLGES FOR 1 ÅR.</a:t>
            </a:r>
            <a:endParaRPr lang="en-GB" sz="1600">
              <a:cs typeface="Arial"/>
            </a:endParaRPr>
          </a:p>
          <a:p>
            <a:endParaRPr lang="en-GB" sz="1600">
              <a:solidFill>
                <a:srgbClr val="FF0000"/>
              </a:solidFill>
            </a:endParaRPr>
          </a:p>
          <a:p>
            <a:r>
              <a:rPr lang="en-GB" sz="1600">
                <a:solidFill>
                  <a:srgbClr val="FF0000"/>
                </a:solidFill>
              </a:rPr>
              <a:t>5 BESTYRELSESPLADSER +</a:t>
            </a:r>
            <a:endParaRPr lang="en-GB" sz="1600">
              <a:solidFill>
                <a:srgbClr val="FF0000"/>
              </a:solidFill>
              <a:cs typeface="Arial"/>
            </a:endParaRPr>
          </a:p>
          <a:p>
            <a:r>
              <a:rPr lang="en-GB" sz="1600">
                <a:solidFill>
                  <a:srgbClr val="FF0000"/>
                </a:solidFill>
              </a:rPr>
              <a:t>2 SUPPLEANTPLADSER SKAL BESÆTTES</a:t>
            </a:r>
            <a:endParaRPr lang="en-GB" sz="1600">
              <a:solidFill>
                <a:srgbClr val="FF0000"/>
              </a:solidFill>
              <a:cs typeface="Arial"/>
            </a:endParaRPr>
          </a:p>
          <a:p>
            <a:endParaRPr lang="en-GB" sz="1600">
              <a:solidFill>
                <a:srgbClr val="FF0000"/>
              </a:solidFill>
              <a:cs typeface="Arial"/>
            </a:endParaRPr>
          </a:p>
          <a:p>
            <a:r>
              <a:rPr lang="en-GB" sz="1600"/>
              <a:t>DE </a:t>
            </a:r>
            <a:r>
              <a:rPr lang="en-GB" sz="1600">
                <a:solidFill>
                  <a:srgbClr val="FF0000"/>
                </a:solidFill>
              </a:rPr>
              <a:t>X</a:t>
            </a:r>
            <a:r>
              <a:rPr lang="en-GB" sz="1600"/>
              <a:t> OPSTILLEDE KANDIDATER MED FLEST STEMMER BLIVER BESTYRELSESMEDLEMMER, DEREFTER BESÆTTES HHV. 1. SUPPLEANT OG 2. SUPPLEANT UD FRA FLEST STEMMER</a:t>
            </a:r>
            <a:endParaRPr lang="en-GB" sz="1600">
              <a:cs typeface="Arial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488FA64-A4FC-4547-943F-86CB8849E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2910"/>
              </p:ext>
            </p:extLst>
          </p:nvPr>
        </p:nvGraphicFramePr>
        <p:xfrm>
          <a:off x="501041" y="1158657"/>
          <a:ext cx="6942487" cy="7126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7918">
                  <a:extLst>
                    <a:ext uri="{9D8B030D-6E8A-4147-A177-3AD203B41FA5}">
                      <a16:colId xmlns:a16="http://schemas.microsoft.com/office/drawing/2014/main" val="1085499574"/>
                    </a:ext>
                  </a:extLst>
                </a:gridCol>
                <a:gridCol w="3474569">
                  <a:extLst>
                    <a:ext uri="{9D8B030D-6E8A-4147-A177-3AD203B41FA5}">
                      <a16:colId xmlns:a16="http://schemas.microsoft.com/office/drawing/2014/main" val="742047880"/>
                    </a:ext>
                  </a:extLst>
                </a:gridCol>
              </a:tblGrid>
              <a:tr h="186295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  <a:p>
                      <a:pPr lvl="0">
                        <a:buNone/>
                      </a:pPr>
                      <a:r>
                        <a:rPr lang="da-DK" sz="1600"/>
                        <a:t>Per E. Poulsen</a:t>
                      </a:r>
                    </a:p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Daniel T. Avram </a:t>
                      </a:r>
                    </a:p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Birgitte Søby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/>
                        <a:t>Pia B. Simmelkjær</a:t>
                      </a: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/>
                        <a:t>Torbjørn Sølberg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Dan Mortensen, Formand</a:t>
                      </a:r>
                      <a:endParaRPr lang="da-DK" sz="1600"/>
                    </a:p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Marianne Ludvigsen</a:t>
                      </a: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Morten Søndergaard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Christopher Sørensen </a:t>
                      </a:r>
                    </a:p>
                    <a:p>
                      <a:pPr lvl="0">
                        <a:buNone/>
                      </a:pP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  <a:p>
                      <a:pPr lvl="0" algn="ctr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GENOPSTILLER</a:t>
                      </a:r>
                      <a:endParaRPr lang="da-DK"/>
                    </a:p>
                    <a:p>
                      <a:pPr lvl="0" algn="ctr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GENOPSTILLER</a:t>
                      </a:r>
                      <a:endParaRPr lang="da-DK"/>
                    </a:p>
                    <a:p>
                      <a:pPr lvl="0" algn="ctr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GENOPSTILLER</a:t>
                      </a:r>
                      <a:endParaRPr lang="da-DK"/>
                    </a:p>
                    <a:p>
                      <a:pPr lvl="0" algn="ctr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GENOPSTILLER</a:t>
                      </a: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GENOPSTILLER IKKE</a:t>
                      </a:r>
                      <a:endParaRPr lang="da-DK" sz="1600"/>
                    </a:p>
                    <a:p>
                      <a:pPr lvl="0" algn="ctr">
                        <a:buNone/>
                      </a:pP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Valgt for 2025/2026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2025/2026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2025/2026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Valgt for 2025/2026</a:t>
                      </a:r>
                      <a:endParaRPr lang="da-DK"/>
                    </a:p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336446"/>
                  </a:ext>
                </a:extLst>
              </a:tr>
              <a:tr h="6572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u="sng"/>
                        <a:t>Suppleanter:</a:t>
                      </a:r>
                      <a:endParaRPr lang="da-DK"/>
                    </a:p>
                    <a:p>
                      <a:pPr lvl="0">
                        <a:buNone/>
                      </a:pPr>
                      <a:endParaRPr lang="da-DK" sz="1600" u="sng"/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Maylenah Marion </a:t>
                      </a:r>
                      <a:r>
                        <a:rPr lang="en-GB" sz="16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Wiliemsborg</a:t>
                      </a:r>
                    </a:p>
                    <a:p>
                      <a:pPr lvl="0">
                        <a:buNone/>
                      </a:pP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  <a:p>
                      <a:pPr lvl="0" algn="ctr">
                        <a:buNone/>
                      </a:pPr>
                      <a:endParaRPr lang="da-DK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UDTRÅDT</a:t>
                      </a:r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92633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75898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268623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786709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00639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da-DK" sz="1600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299980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934337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a-DK" sz="1600" b="0" i="0" u="none" strike="noStrike" noProof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975031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077269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15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5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bestyrelsesmedlemmer​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21</a:t>
            </a:fld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4B4D0-29E4-4778-863D-84D1F1E7D884}"/>
              </a:ext>
            </a:extLst>
          </p:cNvPr>
          <p:cNvSpPr txBox="1"/>
          <p:nvPr/>
        </p:nvSpPr>
        <p:spPr>
          <a:xfrm>
            <a:off x="481595" y="1371600"/>
            <a:ext cx="5145389" cy="45704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4 </a:t>
            </a:r>
            <a:r>
              <a:rPr lang="en-GB" sz="1400" err="1"/>
              <a:t>bestyrelsesmedlemmer</a:t>
            </a:r>
            <a:r>
              <a:rPr lang="en-GB" sz="1400"/>
              <a:t> </a:t>
            </a:r>
            <a:r>
              <a:rPr lang="en-GB" sz="1400" err="1"/>
              <a:t>og</a:t>
            </a:r>
            <a:r>
              <a:rPr lang="en-GB" sz="1400"/>
              <a:t> 2 </a:t>
            </a:r>
            <a:r>
              <a:rPr lang="en-GB" sz="1400" err="1"/>
              <a:t>suppleanter</a:t>
            </a:r>
            <a:r>
              <a:rPr lang="en-GB" sz="1400"/>
              <a:t> </a:t>
            </a:r>
            <a:r>
              <a:rPr lang="en-GB" sz="1400" err="1"/>
              <a:t>skal</a:t>
            </a:r>
            <a:r>
              <a:rPr lang="en-GB" sz="1400"/>
              <a:t> </a:t>
            </a:r>
            <a:r>
              <a:rPr lang="en-GB" sz="1400" err="1"/>
              <a:t>vælges</a:t>
            </a:r>
            <a:r>
              <a:rPr lang="en-GB" sz="1400"/>
              <a:t>.</a:t>
            </a:r>
          </a:p>
          <a:p>
            <a:endParaRPr lang="en-GB" sz="1400"/>
          </a:p>
          <a:p>
            <a:r>
              <a:rPr lang="en-GB" sz="1400" b="1" err="1"/>
              <a:t>Hvem</a:t>
            </a:r>
            <a:r>
              <a:rPr lang="en-GB" sz="1400" b="1"/>
              <a:t> stiller op?</a:t>
            </a:r>
            <a:endParaRPr lang="en-GB" sz="1400" b="1">
              <a:cs typeface="Arial"/>
            </a:endParaRPr>
          </a:p>
          <a:p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Per Engholm Poulsen</a:t>
            </a: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Daniel Avram</a:t>
            </a: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Birgitte Søby</a:t>
            </a: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Pia Simmelkjær</a:t>
            </a: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Susanne Larsen</a:t>
            </a: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Wolfgang </a:t>
            </a:r>
            <a:r>
              <a:rPr lang="en-GB" sz="1400" b="1" err="1">
                <a:cs typeface="Arial"/>
              </a:rPr>
              <a:t>Santl</a:t>
            </a: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en-GB" sz="1400" b="1">
                <a:cs typeface="Arial"/>
              </a:rPr>
              <a:t>Gurli Bøgh Vinther</a:t>
            </a: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GB" sz="1400" b="1">
              <a:cs typeface="Arial"/>
            </a:endParaRPr>
          </a:p>
          <a:p>
            <a:pPr marL="285750" indent="-285750">
              <a:spcBef>
                <a:spcPts val="600"/>
              </a:spcBef>
              <a:buFont typeface="Calibri" panose="020B0604020202020204" pitchFamily="34" charset="0"/>
              <a:buChar char="-"/>
            </a:pPr>
            <a:endParaRPr lang="en-GB" sz="20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28B04-17F3-4014-8FB5-43BB1E461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413" y="646354"/>
            <a:ext cx="6384587" cy="5434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8ED41-C3E8-486F-AD21-3935B12EA1D6}"/>
              </a:ext>
            </a:extLst>
          </p:cNvPr>
          <p:cNvSpPr txBox="1"/>
          <p:nvPr/>
        </p:nvSpPr>
        <p:spPr>
          <a:xfrm>
            <a:off x="341011" y="5758777"/>
            <a:ext cx="54664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/>
              <a:t>SKRIV OP TIL 5 NAVNE PÅ STEMMESEDLEN!</a:t>
            </a:r>
          </a:p>
        </p:txBody>
      </p:sp>
    </p:spTree>
    <p:extLst>
      <p:ext uri="{BB962C8B-B14F-4D97-AF65-F5344CB8AC3E}">
        <p14:creationId xmlns:p14="http://schemas.microsoft.com/office/powerpoint/2010/main" val="284083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CCBFD-30B7-99A2-1343-AA4D11310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61FC47F-EEB3-9EEB-B578-E9F520DFE3D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61FC47F-EEB3-9EEB-B578-E9F520DFE3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89DACA-3578-F4AB-C6C5-19375876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E4B1A-80B0-4365-A397-F88189D44D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B43D9-C81A-CF43-AB86-D5C0EEFB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651E4F-627F-34DB-6387-7F8AD65D8F22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 19.45 </a:t>
            </a:r>
            <a:r>
              <a:rPr lang="da-DK" sz="1600" b="1">
                <a:solidFill>
                  <a:srgbClr val="FF0000"/>
                </a:solidFill>
              </a:rPr>
              <a:t>   </a:t>
            </a:r>
            <a:r>
              <a:rPr lang="da-DK" sz="1600" b="1"/>
              <a:t>            Underholdning ved Søren Sørensen (mens vi optæller stemmer)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092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D8255ED-8AC7-4F08-9448-A11C52EF82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4043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0A29BB-6302-4F49-8E7E-42F4397D463D}"/>
              </a:ext>
            </a:extLst>
          </p:cNvPr>
          <p:cNvSpPr/>
          <p:nvPr/>
        </p:nvSpPr>
        <p:spPr>
          <a:xfrm>
            <a:off x="0" y="2787"/>
            <a:ext cx="12192000" cy="6852426"/>
          </a:xfrm>
          <a:prstGeom prst="rect">
            <a:avLst/>
          </a:prstGeom>
          <a:solidFill>
            <a:srgbClr val="231F2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7EE88466-C3A5-4B89-AA72-D5F422C2480C}"/>
              </a:ext>
            </a:extLst>
          </p:cNvPr>
          <p:cNvSpPr/>
          <p:nvPr/>
        </p:nvSpPr>
        <p:spPr>
          <a:xfrm>
            <a:off x="904875" y="0"/>
            <a:ext cx="6905624" cy="6857998"/>
          </a:xfrm>
          <a:prstGeom prst="chevron">
            <a:avLst>
              <a:gd name="adj" fmla="val 49395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F114EE-6939-463B-9EB2-0B1F854CC6D2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2E376F-2629-4CBF-8205-34DF4DE66F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7B090D-E0A5-4F1A-BCAF-5C07FBA37381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85DDEE0-2950-42D2-B0FF-4662E3E1A428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C0A9F3E-BD9B-4948-AA8D-6F258A88DFDC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CD78B0E2-0580-4125-A721-ECB1EFF1B419}"/>
              </a:ext>
            </a:extLst>
          </p:cNvPr>
          <p:cNvSpPr/>
          <p:nvPr/>
        </p:nvSpPr>
        <p:spPr>
          <a:xfrm>
            <a:off x="8531686" y="2733472"/>
            <a:ext cx="1424294" cy="1391055"/>
          </a:xfrm>
          <a:prstGeom prst="chevron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524031-F207-4EF8-8F9B-62B765A2AF3F}"/>
              </a:ext>
            </a:extLst>
          </p:cNvPr>
          <p:cNvSpPr txBox="1"/>
          <p:nvPr/>
        </p:nvSpPr>
        <p:spPr>
          <a:xfrm>
            <a:off x="1554875" y="2921167"/>
            <a:ext cx="7791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Teamets kraft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8ACAF8-CADB-4494-8C96-508C396BE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-3243" y="6225702"/>
            <a:ext cx="4230125" cy="626725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3A3E6C9-3963-44E5-98AB-9F014710976B}"/>
              </a:ext>
            </a:extLst>
          </p:cNvPr>
          <p:cNvSpPr txBox="1">
            <a:spLocks/>
          </p:cNvSpPr>
          <p:nvPr/>
        </p:nvSpPr>
        <p:spPr>
          <a:xfrm>
            <a:off x="9289330" y="2550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820421-6B38-43CD-8054-4C107245E064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A67EBC7-1DFE-48F4-8A3B-50D6780136B2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2F63252-7D9E-4A5F-883D-E453AE292A13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AA210F-DAA9-46C5-BCA7-3E6277B3CF35}"/>
              </a:ext>
            </a:extLst>
          </p:cNvPr>
          <p:cNvCxnSpPr>
            <a:cxnSpLocks/>
          </p:cNvCxnSpPr>
          <p:nvPr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ECECCFB-5E17-464A-8822-D67250B6C76D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BED8011C-6D5F-41C6-9A4C-ACFA23AB6D70}"/>
              </a:ext>
            </a:extLst>
          </p:cNvPr>
          <p:cNvSpPr txBox="1">
            <a:spLocks/>
          </p:cNvSpPr>
          <p:nvPr/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508D6-8BF3-4E88-A763-FEB514848F3F}"/>
              </a:ext>
            </a:extLst>
          </p:cNvPr>
          <p:cNvSpPr txBox="1"/>
          <p:nvPr/>
        </p:nvSpPr>
        <p:spPr>
          <a:xfrm>
            <a:off x="9889445" y="6430598"/>
            <a:ext cx="2378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249FC6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Søren Sørensen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3B292C4-298B-4C6E-920C-9E9008CD8535}"/>
              </a:ext>
            </a:extLst>
          </p:cNvPr>
          <p:cNvSpPr/>
          <p:nvPr/>
        </p:nvSpPr>
        <p:spPr>
          <a:xfrm>
            <a:off x="9660845" y="6481914"/>
            <a:ext cx="228600" cy="228600"/>
          </a:xfrm>
          <a:prstGeom prst="star5">
            <a:avLst>
              <a:gd name="adj" fmla="val 25581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41439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48FBB60-5C3C-47AC-B9B2-6D60257E76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D2867B2-9FF0-48D9-9750-4E4C78C32EED}"/>
              </a:ext>
            </a:extLst>
          </p:cNvPr>
          <p:cNvSpPr/>
          <p:nvPr/>
        </p:nvSpPr>
        <p:spPr>
          <a:xfrm flipH="1">
            <a:off x="0" y="3501957"/>
            <a:ext cx="12192000" cy="3356042"/>
          </a:xfrm>
          <a:custGeom>
            <a:avLst/>
            <a:gdLst>
              <a:gd name="connsiteX0" fmla="*/ 0 w 12192000"/>
              <a:gd name="connsiteY0" fmla="*/ 0 h 5085761"/>
              <a:gd name="connsiteX1" fmla="*/ 0 w 12192000"/>
              <a:gd name="connsiteY1" fmla="*/ 5085761 h 5085761"/>
              <a:gd name="connsiteX2" fmla="*/ 12192000 w 12192000"/>
              <a:gd name="connsiteY2" fmla="*/ 5085761 h 5085761"/>
              <a:gd name="connsiteX3" fmla="*/ 12192000 w 12192000"/>
              <a:gd name="connsiteY3" fmla="*/ 4087149 h 508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85761">
                <a:moveTo>
                  <a:pt x="0" y="0"/>
                </a:moveTo>
                <a:lnTo>
                  <a:pt x="0" y="5085761"/>
                </a:lnTo>
                <a:lnTo>
                  <a:pt x="12192000" y="5085761"/>
                </a:lnTo>
                <a:lnTo>
                  <a:pt x="12192000" y="4087149"/>
                </a:lnTo>
                <a:close/>
              </a:path>
            </a:pathLst>
          </a:custGeom>
          <a:solidFill>
            <a:srgbClr val="231F2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A4A60-496B-42E3-84D3-38935F47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76200" y="6515786"/>
            <a:ext cx="1924050" cy="285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BC313C-3BF2-4DD7-9F37-CC24E5AFCA77}"/>
              </a:ext>
            </a:extLst>
          </p:cNvPr>
          <p:cNvSpPr txBox="1"/>
          <p:nvPr/>
        </p:nvSpPr>
        <p:spPr>
          <a:xfrm>
            <a:off x="4566802" y="5515886"/>
            <a:ext cx="77914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F–16 Fighting Falcon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3D394-175C-4A29-ACE3-1DC26D0C7E2E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614CB1E-4BA8-4E79-934F-A5B2DEC0622A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A954F14-5D18-46BE-B610-149946CC3DBC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630CEE4-4CAB-4021-B43C-E5B755E27F49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78841D5-9092-4BC8-9AC4-3A3C8FBCCDFE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FB153F-3CA2-4A01-896D-9022DC3E4A6F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CE55D21-100A-48B7-B784-45C9ED0458C3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8B9A5E-3327-4BCB-B6A4-5F296BDF1992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91FFC58-5698-45CD-8073-4CF379BBFD74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991DB8F-0BD9-4319-8934-538BEEA8AA6D}"/>
              </a:ext>
            </a:extLst>
          </p:cNvPr>
          <p:cNvSpPr txBox="1">
            <a:spLocks/>
          </p:cNvSpPr>
          <p:nvPr/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8231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8F4940-0A86-43FA-9AAF-C5C0F34A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965D235-03A9-412A-921C-06CAE386D1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4654"/>
          <a:stretch/>
        </p:blipFill>
        <p:spPr>
          <a:xfrm>
            <a:off x="728454" y="-87143"/>
            <a:ext cx="5080000" cy="6858000"/>
          </a:xfr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6CAB1B5B-D9EC-4247-9321-EC12A80A81F6}"/>
              </a:ext>
            </a:extLst>
          </p:cNvPr>
          <p:cNvSpPr txBox="1">
            <a:spLocks/>
          </p:cNvSpPr>
          <p:nvPr/>
        </p:nvSpPr>
        <p:spPr>
          <a:xfrm>
            <a:off x="6809003" y="777172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Kig op!</a:t>
            </a:r>
          </a:p>
        </p:txBody>
      </p:sp>
      <p:pic>
        <p:nvPicPr>
          <p:cNvPr id="37" name="Pladsholder til indhold 4">
            <a:extLst>
              <a:ext uri="{FF2B5EF4-FFF2-40B4-BE49-F238E27FC236}">
                <a16:creationId xmlns:a16="http://schemas.microsoft.com/office/drawing/2014/main" id="{29008223-6B50-41FD-BD05-9FBF0EAEFB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9" y="6483611"/>
            <a:ext cx="1782469" cy="28724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B1209C-3470-4134-861F-534D5E2A4A36}"/>
              </a:ext>
            </a:extLst>
          </p:cNvPr>
          <p:cNvCxnSpPr>
            <a:cxnSpLocks/>
          </p:cNvCxnSpPr>
          <p:nvPr/>
        </p:nvCxnSpPr>
        <p:spPr>
          <a:xfrm flipV="1">
            <a:off x="366223" y="5365750"/>
            <a:ext cx="0" cy="990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79AC6D-4A96-4096-B57C-72702649AE5D}"/>
              </a:ext>
            </a:extLst>
          </p:cNvPr>
          <p:cNvGrpSpPr/>
          <p:nvPr/>
        </p:nvGrpSpPr>
        <p:grpSpPr>
          <a:xfrm flipV="1">
            <a:off x="220967" y="4970261"/>
            <a:ext cx="290512" cy="290512"/>
            <a:chOff x="11349038" y="2495549"/>
            <a:chExt cx="400051" cy="40005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4009513-7C02-41B9-8C0F-443D58839C3A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CB17D0A-A6EA-4A2F-ABF5-A74F110F7B24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BB8B4B-B613-40B8-B7A7-6D5272F34D8F}"/>
              </a:ext>
            </a:extLst>
          </p:cNvPr>
          <p:cNvGrpSpPr/>
          <p:nvPr/>
        </p:nvGrpSpPr>
        <p:grpSpPr>
          <a:xfrm>
            <a:off x="6809003" y="4768014"/>
            <a:ext cx="4546225" cy="1312814"/>
            <a:chOff x="6809003" y="4768014"/>
            <a:chExt cx="4546225" cy="1312814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99A3037-8727-413F-B717-84AC4A64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9003" y="4768014"/>
              <a:ext cx="4546225" cy="1312814"/>
            </a:xfrm>
            <a:custGeom>
              <a:avLst/>
              <a:gdLst>
                <a:gd name="T0" fmla="*/ 2231 w 2431"/>
                <a:gd name="T1" fmla="*/ 355 h 702"/>
                <a:gd name="T2" fmla="*/ 2431 w 2431"/>
                <a:gd name="T3" fmla="*/ 702 h 702"/>
                <a:gd name="T4" fmla="*/ 0 w 2431"/>
                <a:gd name="T5" fmla="*/ 702 h 702"/>
                <a:gd name="T6" fmla="*/ 405 w 2431"/>
                <a:gd name="T7" fmla="*/ 0 h 702"/>
                <a:gd name="T8" fmla="*/ 2026 w 2431"/>
                <a:gd name="T9" fmla="*/ 0 h 702"/>
                <a:gd name="T10" fmla="*/ 2190 w 2431"/>
                <a:gd name="T11" fmla="*/ 285 h 702"/>
                <a:gd name="T12" fmla="*/ 2231 w 2431"/>
                <a:gd name="T13" fmla="*/ 355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1" h="702">
                  <a:moveTo>
                    <a:pt x="2231" y="355"/>
                  </a:moveTo>
                  <a:lnTo>
                    <a:pt x="2431" y="702"/>
                  </a:lnTo>
                  <a:lnTo>
                    <a:pt x="0" y="702"/>
                  </a:lnTo>
                  <a:lnTo>
                    <a:pt x="405" y="0"/>
                  </a:lnTo>
                  <a:lnTo>
                    <a:pt x="2026" y="0"/>
                  </a:lnTo>
                  <a:lnTo>
                    <a:pt x="2190" y="285"/>
                  </a:lnTo>
                  <a:lnTo>
                    <a:pt x="2231" y="355"/>
                  </a:lnTo>
                  <a:close/>
                </a:path>
              </a:pathLst>
            </a:custGeom>
            <a:solidFill>
              <a:srgbClr val="249CC2"/>
            </a:solidFill>
            <a:ln>
              <a:noFill/>
            </a:ln>
            <a:effectLst>
              <a:outerShdw blurRad="762000" dist="254000" dir="5400000" algn="ctr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DAC03-B94C-4670-9187-F455628B3A26}"/>
                </a:ext>
              </a:extLst>
            </p:cNvPr>
            <p:cNvSpPr txBox="1"/>
            <p:nvPr/>
          </p:nvSpPr>
          <p:spPr>
            <a:xfrm>
              <a:off x="7445006" y="5248708"/>
              <a:ext cx="32742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+mn-cs"/>
                </a:rPr>
                <a:t>Overlevelse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305A6A-8908-4612-AD56-89610148F714}"/>
              </a:ext>
            </a:extLst>
          </p:cNvPr>
          <p:cNvGrpSpPr/>
          <p:nvPr/>
        </p:nvGrpSpPr>
        <p:grpSpPr>
          <a:xfrm>
            <a:off x="7445006" y="3432175"/>
            <a:ext cx="3274218" cy="1312814"/>
            <a:chOff x="7445006" y="3432175"/>
            <a:chExt cx="3274218" cy="1312814"/>
          </a:xfrm>
        </p:grpSpPr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83CF9BCE-D600-4AB6-BEBE-F25860F7B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330" y="3432175"/>
              <a:ext cx="3029570" cy="1312814"/>
            </a:xfrm>
            <a:custGeom>
              <a:avLst/>
              <a:gdLst>
                <a:gd name="T0" fmla="*/ 1435 w 1620"/>
                <a:gd name="T1" fmla="*/ 382 h 702"/>
                <a:gd name="T2" fmla="*/ 1620 w 1620"/>
                <a:gd name="T3" fmla="*/ 702 h 702"/>
                <a:gd name="T4" fmla="*/ 0 w 1620"/>
                <a:gd name="T5" fmla="*/ 702 h 702"/>
                <a:gd name="T6" fmla="*/ 405 w 1620"/>
                <a:gd name="T7" fmla="*/ 0 h 702"/>
                <a:gd name="T8" fmla="*/ 1215 w 1620"/>
                <a:gd name="T9" fmla="*/ 0 h 702"/>
                <a:gd name="T10" fmla="*/ 1409 w 1620"/>
                <a:gd name="T11" fmla="*/ 338 h 702"/>
                <a:gd name="T12" fmla="*/ 1435 w 1620"/>
                <a:gd name="T13" fmla="*/ 38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0" h="702">
                  <a:moveTo>
                    <a:pt x="1435" y="382"/>
                  </a:moveTo>
                  <a:lnTo>
                    <a:pt x="1620" y="702"/>
                  </a:lnTo>
                  <a:lnTo>
                    <a:pt x="0" y="702"/>
                  </a:lnTo>
                  <a:lnTo>
                    <a:pt x="405" y="0"/>
                  </a:lnTo>
                  <a:lnTo>
                    <a:pt x="1215" y="0"/>
                  </a:lnTo>
                  <a:lnTo>
                    <a:pt x="1409" y="338"/>
                  </a:lnTo>
                  <a:lnTo>
                    <a:pt x="1435" y="38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Bold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2E9E4D-81E0-4DD8-ABC1-83434CF92D7D}"/>
                </a:ext>
              </a:extLst>
            </p:cNvPr>
            <p:cNvSpPr txBox="1"/>
            <p:nvPr/>
          </p:nvSpPr>
          <p:spPr>
            <a:xfrm>
              <a:off x="7445006" y="3997449"/>
              <a:ext cx="32742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+mn-cs"/>
                </a:rPr>
                <a:t>Missionen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AC535D-8CC0-4B25-AF41-239EF0E58025}"/>
              </a:ext>
            </a:extLst>
          </p:cNvPr>
          <p:cNvGrpSpPr/>
          <p:nvPr/>
        </p:nvGrpSpPr>
        <p:grpSpPr>
          <a:xfrm>
            <a:off x="8100651" y="2107849"/>
            <a:ext cx="1962928" cy="1312814"/>
            <a:chOff x="8100651" y="2107849"/>
            <a:chExt cx="1962928" cy="1312814"/>
          </a:xfrm>
        </p:grpSpPr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807DF1AB-B13A-4BCF-BA24-06209E49E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3788" y="2107849"/>
              <a:ext cx="1516655" cy="1312814"/>
            </a:xfrm>
            <a:custGeom>
              <a:avLst/>
              <a:gdLst>
                <a:gd name="T0" fmla="*/ 664 w 811"/>
                <a:gd name="T1" fmla="*/ 447 h 702"/>
                <a:gd name="T2" fmla="*/ 811 w 811"/>
                <a:gd name="T3" fmla="*/ 702 h 702"/>
                <a:gd name="T4" fmla="*/ 0 w 811"/>
                <a:gd name="T5" fmla="*/ 702 h 702"/>
                <a:gd name="T6" fmla="*/ 406 w 811"/>
                <a:gd name="T7" fmla="*/ 0 h 702"/>
                <a:gd name="T8" fmla="*/ 635 w 811"/>
                <a:gd name="T9" fmla="*/ 397 h 702"/>
                <a:gd name="T10" fmla="*/ 664 w 811"/>
                <a:gd name="T11" fmla="*/ 44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1" h="702">
                  <a:moveTo>
                    <a:pt x="664" y="447"/>
                  </a:moveTo>
                  <a:lnTo>
                    <a:pt x="811" y="702"/>
                  </a:lnTo>
                  <a:lnTo>
                    <a:pt x="0" y="702"/>
                  </a:lnTo>
                  <a:lnTo>
                    <a:pt x="406" y="0"/>
                  </a:lnTo>
                  <a:lnTo>
                    <a:pt x="635" y="397"/>
                  </a:lnTo>
                  <a:lnTo>
                    <a:pt x="664" y="447"/>
                  </a:lnTo>
                  <a:close/>
                </a:path>
              </a:pathLst>
            </a:custGeom>
            <a:solidFill>
              <a:srgbClr val="249CC2"/>
            </a:solidFill>
            <a:ln>
              <a:noFill/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txBody>
            <a:bodyPr vert="horz" wrap="square" lIns="0" tIns="27432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Bold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B271A5-10BF-46EC-9C49-9B1F6E643CCE}"/>
                </a:ext>
              </a:extLst>
            </p:cNvPr>
            <p:cNvSpPr txBox="1"/>
            <p:nvPr/>
          </p:nvSpPr>
          <p:spPr>
            <a:xfrm>
              <a:off x="8100651" y="2912832"/>
              <a:ext cx="19629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+mn-cs"/>
                </a:rPr>
                <a:t>Træning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4377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A4C6686-75B7-450D-B50B-658508BECC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r="16019"/>
          <a:stretch/>
        </p:blipFill>
        <p:spPr>
          <a:xfrm>
            <a:off x="0" y="0"/>
            <a:ext cx="6991350" cy="6858000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18B208-3684-415A-BAB2-105B5E088E3A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69A84-58F0-4093-8A1C-E7CE4AAB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5F7FA-4B28-44C4-8D56-736AEAA9D4CA}"/>
              </a:ext>
            </a:extLst>
          </p:cNvPr>
          <p:cNvSpPr/>
          <p:nvPr/>
        </p:nvSpPr>
        <p:spPr>
          <a:xfrm>
            <a:off x="5671517" y="1600200"/>
            <a:ext cx="5006008" cy="3971925"/>
          </a:xfrm>
          <a:prstGeom prst="roundRect">
            <a:avLst>
              <a:gd name="adj" fmla="val 1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1CB2169-9E12-4187-8817-876BE46ED8DF}"/>
              </a:ext>
            </a:extLst>
          </p:cNvPr>
          <p:cNvSpPr txBox="1">
            <a:spLocks/>
          </p:cNvSpPr>
          <p:nvPr/>
        </p:nvSpPr>
        <p:spPr>
          <a:xfrm>
            <a:off x="6009109" y="2384587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249CC2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Træning</a:t>
            </a: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srgbClr val="249CC2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731A1-FEDF-462F-BE6F-C25542DBE2B5}"/>
              </a:ext>
            </a:extLst>
          </p:cNvPr>
          <p:cNvSpPr txBox="1"/>
          <p:nvPr/>
        </p:nvSpPr>
        <p:spPr>
          <a:xfrm>
            <a:off x="5875915" y="3361916"/>
            <a:ext cx="4597212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itchFamily="34" charset="0"/>
                <a:cs typeface="Verdana" pitchFamily="34" charset="0"/>
              </a:rPr>
              <a:t>Train As You Fight &amp;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itchFamily="34" charset="0"/>
                <a:cs typeface="Verdana" pitchFamily="34" charset="0"/>
              </a:rPr>
              <a:t>Fight As You Train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C7EFE-6954-491D-ACA7-5A187869E57E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44510C-9A81-4E8B-BA78-91150BE5C721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C19B45-8A7E-4D4A-A665-9F22E87F16FF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82715C-51E5-4C5F-B97F-8612078E1F22}"/>
              </a:ext>
            </a:extLst>
          </p:cNvPr>
          <p:cNvCxnSpPr>
            <a:cxnSpLocks/>
          </p:cNvCxnSpPr>
          <p:nvPr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ladsholder til indhold 4">
            <a:extLst>
              <a:ext uri="{FF2B5EF4-FFF2-40B4-BE49-F238E27FC236}">
                <a16:creationId xmlns:a16="http://schemas.microsoft.com/office/drawing/2014/main" id="{A85E0167-D402-4CF2-A5C0-AB0D06BE55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9" y="6483611"/>
            <a:ext cx="1782469" cy="28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792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84130-C4D6-ADFA-A6A6-4C2677620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05206-310F-9241-CA9E-67771510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935" y="210248"/>
            <a:ext cx="67873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CAD717B-74DF-D7DF-04F2-E9B28D2AD9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8F442A-F14E-ADDF-8FB5-D25A1631DC68}"/>
              </a:ext>
            </a:extLst>
          </p:cNvPr>
          <p:cNvSpPr/>
          <p:nvPr/>
        </p:nvSpPr>
        <p:spPr>
          <a:xfrm>
            <a:off x="-23209" y="0"/>
            <a:ext cx="6096000" cy="6858000"/>
          </a:xfrm>
          <a:prstGeom prst="rect">
            <a:avLst/>
          </a:prstGeom>
          <a:solidFill>
            <a:srgbClr val="231F2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8E7DAC9B-F34D-E883-B4B3-77A0563C1288}"/>
              </a:ext>
            </a:extLst>
          </p:cNvPr>
          <p:cNvSpPr txBox="1">
            <a:spLocks/>
          </p:cNvSpPr>
          <p:nvPr/>
        </p:nvSpPr>
        <p:spPr>
          <a:xfrm>
            <a:off x="619438" y="1457973"/>
            <a:ext cx="5161580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24A4CC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Antagelser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srgbClr val="24A4CC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B5CEFF-1E48-801D-77CB-F9793F58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76200" y="6515786"/>
            <a:ext cx="1924050" cy="2850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8D42FD-F1D0-6C93-7771-CFF944C62A89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3E98A7B-AD09-5EFB-DFAA-3252BE29F98C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A588AF-FFF1-B11F-B7D3-106EB8E6A36E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01B84F-EC77-1C16-2AD4-AD2B3BCB4BAF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3C5F3FB-2DDB-4D76-1925-94F71949D87B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586B82-A071-0D95-945C-61F0DFF729B0}"/>
              </a:ext>
            </a:extLst>
          </p:cNvPr>
          <p:cNvSpPr txBox="1"/>
          <p:nvPr/>
        </p:nvSpPr>
        <p:spPr>
          <a:xfrm>
            <a:off x="2174614" y="969446"/>
            <a:ext cx="60960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CAE31-1BE0-E153-DEC4-95CE0668A6B6}"/>
              </a:ext>
            </a:extLst>
          </p:cNvPr>
          <p:cNvSpPr txBox="1"/>
          <p:nvPr/>
        </p:nvSpPr>
        <p:spPr>
          <a:xfrm>
            <a:off x="2000250" y="5188056"/>
            <a:ext cx="6096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See @RealAirPower1's Tweet on May 15, 2019 on Twitter / Twitter">
            <a:extLst>
              <a:ext uri="{FF2B5EF4-FFF2-40B4-BE49-F238E27FC236}">
                <a16:creationId xmlns:a16="http://schemas.microsoft.com/office/drawing/2014/main" id="{657086E9-DA30-50F8-CAD9-23B8AE3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41" y="2026998"/>
            <a:ext cx="6817068" cy="371073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90CCD95-94A3-73D9-7F88-F28979DE0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1009">
            <a:off x="3426214" y="2692455"/>
            <a:ext cx="4399815" cy="166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04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E356DE1-B7BB-414D-A9D4-22212E283DD1}"/>
              </a:ext>
            </a:extLst>
          </p:cNvPr>
          <p:cNvSpPr/>
          <p:nvPr/>
        </p:nvSpPr>
        <p:spPr>
          <a:xfrm>
            <a:off x="3824242" y="2306313"/>
            <a:ext cx="1655748" cy="1655748"/>
          </a:xfrm>
          <a:prstGeom prst="ellipse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69A851-F60C-4326-9755-15F7EE01426F}"/>
              </a:ext>
            </a:extLst>
          </p:cNvPr>
          <p:cNvSpPr/>
          <p:nvPr/>
        </p:nvSpPr>
        <p:spPr>
          <a:xfrm>
            <a:off x="2628900" y="4248150"/>
            <a:ext cx="3981450" cy="1247775"/>
          </a:xfrm>
          <a:prstGeom prst="roundRect">
            <a:avLst>
              <a:gd name="adj" fmla="val 13637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BECD74-A974-421A-96E6-9480CAE16573}"/>
              </a:ext>
            </a:extLst>
          </p:cNvPr>
          <p:cNvSpPr/>
          <p:nvPr/>
        </p:nvSpPr>
        <p:spPr>
          <a:xfrm>
            <a:off x="2766967" y="4377089"/>
            <a:ext cx="1657350" cy="992663"/>
          </a:xfrm>
          <a:prstGeom prst="ellipse">
            <a:avLst/>
          </a:prstGeom>
          <a:solidFill>
            <a:srgbClr val="231F20"/>
          </a:solidFill>
          <a:ln>
            <a:noFill/>
          </a:ln>
          <a:effectLst>
            <a:outerShdw blurRad="889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28B91B-8C57-4052-AE1D-19C56602AD40}"/>
              </a:ext>
            </a:extLst>
          </p:cNvPr>
          <p:cNvSpPr/>
          <p:nvPr/>
        </p:nvSpPr>
        <p:spPr>
          <a:xfrm>
            <a:off x="4814900" y="4377089"/>
            <a:ext cx="1657350" cy="992663"/>
          </a:xfrm>
          <a:prstGeom prst="ellipse">
            <a:avLst/>
          </a:prstGeom>
          <a:solidFill>
            <a:srgbClr val="231F20"/>
          </a:solidFill>
          <a:ln>
            <a:noFill/>
          </a:ln>
          <a:effectLst>
            <a:outerShdw blurRad="889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felt 6">
            <a:extLst>
              <a:ext uri="{FF2B5EF4-FFF2-40B4-BE49-F238E27FC236}">
                <a16:creationId xmlns:a16="http://schemas.microsoft.com/office/drawing/2014/main" id="{F1327159-DD9E-40BF-AC12-E5B5EE65CEBA}"/>
              </a:ext>
            </a:extLst>
          </p:cNvPr>
          <p:cNvSpPr txBox="1"/>
          <p:nvPr/>
        </p:nvSpPr>
        <p:spPr>
          <a:xfrm>
            <a:off x="5132859" y="4704143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Mening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716D-4306-4545-B996-0340DE7C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A912770A-F4CF-4715-958D-6C5C963972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r="3788"/>
          <a:stretch/>
        </p:blipFill>
        <p:spPr>
          <a:xfrm>
            <a:off x="7027814" y="952500"/>
            <a:ext cx="3609975" cy="2304461"/>
          </a:xfrm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51B334C9-0EC9-49D2-AAC4-80A5554B43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19596"/>
          <a:stretch>
            <a:fillRect/>
          </a:stretch>
        </p:blipFill>
        <p:spPr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F86ABE3-85B3-4063-BE4F-3E87ACE41354}"/>
              </a:ext>
            </a:extLst>
          </p:cNvPr>
          <p:cNvSpPr txBox="1">
            <a:spLocks/>
          </p:cNvSpPr>
          <p:nvPr/>
        </p:nvSpPr>
        <p:spPr>
          <a:xfrm>
            <a:off x="752475" y="1159221"/>
            <a:ext cx="4495730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Missionen</a:t>
            </a:r>
          </a:p>
        </p:txBody>
      </p:sp>
      <p:sp>
        <p:nvSpPr>
          <p:cNvPr id="10" name="Tekstfelt 2">
            <a:extLst>
              <a:ext uri="{FF2B5EF4-FFF2-40B4-BE49-F238E27FC236}">
                <a16:creationId xmlns:a16="http://schemas.microsoft.com/office/drawing/2014/main" id="{EC42DE65-B8AE-46B2-924B-EB656D93708F}"/>
              </a:ext>
            </a:extLst>
          </p:cNvPr>
          <p:cNvSpPr txBox="1"/>
          <p:nvPr/>
        </p:nvSpPr>
        <p:spPr>
          <a:xfrm>
            <a:off x="752475" y="2978119"/>
            <a:ext cx="1292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249CC2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Fokus</a:t>
            </a:r>
          </a:p>
        </p:txBody>
      </p:sp>
      <p:sp>
        <p:nvSpPr>
          <p:cNvPr id="11" name="Tekstfelt 3">
            <a:extLst>
              <a:ext uri="{FF2B5EF4-FFF2-40B4-BE49-F238E27FC236}">
                <a16:creationId xmlns:a16="http://schemas.microsoft.com/office/drawing/2014/main" id="{5056B35A-AFB6-40A0-9B9A-FDDE9769C7AC}"/>
              </a:ext>
            </a:extLst>
          </p:cNvPr>
          <p:cNvSpPr txBox="1"/>
          <p:nvPr/>
        </p:nvSpPr>
        <p:spPr>
          <a:xfrm>
            <a:off x="752475" y="4673365"/>
            <a:ext cx="232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249CC2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Tryghed</a:t>
            </a:r>
          </a:p>
        </p:txBody>
      </p:sp>
      <p:sp>
        <p:nvSpPr>
          <p:cNvPr id="13" name="Tekstfelt 6">
            <a:extLst>
              <a:ext uri="{FF2B5EF4-FFF2-40B4-BE49-F238E27FC236}">
                <a16:creationId xmlns:a16="http://schemas.microsoft.com/office/drawing/2014/main" id="{8C74DB6B-707B-45EE-A500-43C7D92C5CCE}"/>
              </a:ext>
            </a:extLst>
          </p:cNvPr>
          <p:cNvSpPr txBox="1"/>
          <p:nvPr/>
        </p:nvSpPr>
        <p:spPr>
          <a:xfrm>
            <a:off x="3949840" y="2954407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Missionen</a:t>
            </a:r>
          </a:p>
        </p:txBody>
      </p:sp>
      <p:sp>
        <p:nvSpPr>
          <p:cNvPr id="25" name="Tekstfelt 6">
            <a:extLst>
              <a:ext uri="{FF2B5EF4-FFF2-40B4-BE49-F238E27FC236}">
                <a16:creationId xmlns:a16="http://schemas.microsoft.com/office/drawing/2014/main" id="{4002D514-E209-4375-9AB1-0C47F975B7BF}"/>
              </a:ext>
            </a:extLst>
          </p:cNvPr>
          <p:cNvSpPr txBox="1"/>
          <p:nvPr/>
        </p:nvSpPr>
        <p:spPr>
          <a:xfrm>
            <a:off x="3243623" y="470414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Tillid</a:t>
            </a:r>
          </a:p>
        </p:txBody>
      </p:sp>
    </p:spTree>
    <p:extLst>
      <p:ext uri="{BB962C8B-B14F-4D97-AF65-F5344CB8AC3E}">
        <p14:creationId xmlns:p14="http://schemas.microsoft.com/office/powerpoint/2010/main" val="31923253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3" grpId="0" animBg="1"/>
      <p:bldP spid="26" grpId="0" animBg="1"/>
      <p:bldP spid="28" grpId="0"/>
      <p:bldP spid="10" grpId="0"/>
      <p:bldP spid="11" grpId="0"/>
      <p:bldP spid="13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E06DD-7A2A-4EAC-9CAB-05A14700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7F39A56-A3C7-4866-8DCA-9334793407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D8D0CC-129D-48ED-85A9-DC3F36B217B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31F2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0BCD2DD-6F6E-4DBB-9C1B-64D809E2C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r="21307"/>
          <a:stretch/>
        </p:blipFill>
        <p:spPr>
          <a:xfrm>
            <a:off x="7183438" y="1154112"/>
            <a:ext cx="3921125" cy="4549776"/>
          </a:xfrm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F8BB735F-C284-4388-99EC-C593EB9FA998}"/>
              </a:ext>
            </a:extLst>
          </p:cNvPr>
          <p:cNvSpPr txBox="1">
            <a:spLocks/>
          </p:cNvSpPr>
          <p:nvPr/>
        </p:nvSpPr>
        <p:spPr>
          <a:xfrm>
            <a:off x="630458" y="2823424"/>
            <a:ext cx="4351885" cy="2281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24A4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itchFamily="34" charset="0"/>
              </a:rPr>
              <a:t>Fleksibelt lederskab</a:t>
            </a:r>
          </a:p>
          <a:p>
            <a:pPr marL="274320" marR="0" lvl="0" indent="-27432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24A4C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itchFamily="34" charset="0"/>
              </a:rPr>
              <a:t>Det kendte ukendte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BD26851-1192-4E6B-8F84-2AA14F8F429F}"/>
              </a:ext>
            </a:extLst>
          </p:cNvPr>
          <p:cNvSpPr txBox="1">
            <a:spLocks/>
          </p:cNvSpPr>
          <p:nvPr/>
        </p:nvSpPr>
        <p:spPr>
          <a:xfrm>
            <a:off x="630458" y="1755420"/>
            <a:ext cx="5161580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Missionsledelse</a:t>
            </a: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30D9D4-319D-48E0-9611-BFC2E9023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76200" y="6515786"/>
            <a:ext cx="1924050" cy="2850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7EB0F63-59A6-4912-A0A6-F14E0FAD7344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DF4134-BAD3-4403-A900-E696C7B4BC7C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F166D0D-9EAB-45EE-ACFC-868F077F6F35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C1BD00A-B243-4A23-9D93-8DA82C3671D4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1CCCE40-114E-4B48-8F43-A7AC28E641E2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63A9D1-C24D-419B-A98F-27B333FB9F94}"/>
              </a:ext>
            </a:extLst>
          </p:cNvPr>
          <p:cNvSpPr txBox="1"/>
          <p:nvPr/>
        </p:nvSpPr>
        <p:spPr>
          <a:xfrm>
            <a:off x="2152580" y="969446"/>
            <a:ext cx="60960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FBE4E-67F4-4903-AC2D-CF6684F9169E}"/>
              </a:ext>
            </a:extLst>
          </p:cNvPr>
          <p:cNvSpPr txBox="1"/>
          <p:nvPr/>
        </p:nvSpPr>
        <p:spPr>
          <a:xfrm>
            <a:off x="2000250" y="5188056"/>
            <a:ext cx="6096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465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3691-17A8-7ED8-3F6B-85A980112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8C1E0E2-8846-2F53-91A0-03E02C9077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8C1E0E2-8846-2F53-91A0-03E02C907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4D842C-5AF7-3072-F2C5-511E3268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042FC-DC12-BD15-F987-DC4C45EB3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90B17-0606-DF9A-77B3-2545D942E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462BAD-14C1-F5DF-11AD-1F296CF56182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 17.05	Generalforsamling ifølge dagsordenen 	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50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6ADDA-8424-6834-D7BE-220FA8E3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B90C740-1349-1A4B-F591-6A2D017076BC}"/>
              </a:ext>
            </a:extLst>
          </p:cNvPr>
          <p:cNvSpPr/>
          <p:nvPr/>
        </p:nvSpPr>
        <p:spPr>
          <a:xfrm>
            <a:off x="1207008" y="1606546"/>
            <a:ext cx="9699117" cy="4748533"/>
          </a:xfrm>
          <a:prstGeom prst="rect">
            <a:avLst/>
          </a:prstGeom>
          <a:solidFill>
            <a:srgbClr val="3B5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FD83897-599C-693C-39BC-C9D1C3F082F2}"/>
              </a:ext>
            </a:extLst>
          </p:cNvPr>
          <p:cNvSpPr txBox="1">
            <a:spLocks/>
          </p:cNvSpPr>
          <p:nvPr/>
        </p:nvSpPr>
        <p:spPr>
          <a:xfrm>
            <a:off x="3930587" y="744404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379ECFC-FE9D-7326-09CB-B9621219B5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110"/>
            <a:ext cx="12177454" cy="683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2C480103-39AB-4F76-8FD9-B3C8E3E1B811}"/>
              </a:ext>
            </a:extLst>
          </p:cNvPr>
          <p:cNvSpPr txBox="1"/>
          <p:nvPr/>
        </p:nvSpPr>
        <p:spPr>
          <a:xfrm>
            <a:off x="14546" y="6537113"/>
            <a:ext cx="1926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Motivationsforedrag.dk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29FD9BD-D45A-EA24-FF2F-486BF99DDBEA}"/>
              </a:ext>
            </a:extLst>
          </p:cNvPr>
          <p:cNvSpPr txBox="1"/>
          <p:nvPr/>
        </p:nvSpPr>
        <p:spPr>
          <a:xfrm>
            <a:off x="1285875" y="823436"/>
            <a:ext cx="9828477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3B5738"/>
                </a:solidFill>
                <a:effectLst/>
                <a:uLnTx/>
                <a:uFillTx/>
                <a:latin typeface="Rockwell"/>
                <a:ea typeface="Verdana"/>
                <a:cs typeface="+mn-cs"/>
              </a:rPr>
              <a:t>Hvis noget uventet sker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0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srgbClr val="3B5738"/>
              </a:solidFill>
              <a:effectLst/>
              <a:uLnTx/>
              <a:uFillTx/>
              <a:latin typeface="Rockwell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Verdana"/>
                <a:cs typeface="+mn-cs"/>
              </a:rPr>
              <a:t>Træk uret 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srgbClr val="3B5738"/>
              </a:solidFill>
              <a:effectLst/>
              <a:uLnTx/>
              <a:uFillTx/>
              <a:latin typeface="Rockwell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B5738"/>
                </a:solidFill>
                <a:effectLst/>
                <a:uLnTx/>
                <a:uFillTx/>
                <a:latin typeface="Rockwell"/>
                <a:ea typeface="Verdana"/>
                <a:cs typeface="+mn-cs"/>
              </a:rPr>
              <a:t>Maintain aircraft control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3B5738"/>
              </a:solidFill>
              <a:effectLst/>
              <a:uLnTx/>
              <a:uFillTx/>
              <a:latin typeface="Rockwell"/>
              <a:ea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B5738"/>
                </a:solidFill>
                <a:effectLst/>
                <a:uLnTx/>
                <a:uFillTx/>
                <a:latin typeface="Rockwell"/>
                <a:ea typeface="Verdana" panose="020B0604030504040204" pitchFamily="34" charset="0"/>
                <a:cs typeface="+mn-cs"/>
              </a:rPr>
              <a:t>Analyze the situation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B5738"/>
                </a:solidFill>
                <a:effectLst/>
                <a:uLnTx/>
                <a:uFillTx/>
                <a:latin typeface="Rockwell"/>
                <a:ea typeface="Verdana"/>
                <a:cs typeface="+mn-cs"/>
              </a:rPr>
              <a:t>Take the </a:t>
            </a:r>
            <a:r>
              <a:rPr lang="en-US" sz="2800" b="1">
                <a:solidFill>
                  <a:srgbClr val="3B5738"/>
                </a:solidFill>
                <a:latin typeface="Rockwell"/>
                <a:ea typeface="Verdana"/>
              </a:rPr>
              <a:t>proper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B5738"/>
                </a:solidFill>
                <a:effectLst/>
                <a:uLnTx/>
                <a:uFillTx/>
                <a:latin typeface="Rockwell"/>
                <a:ea typeface="Verdana"/>
                <a:cs typeface="+mn-cs"/>
              </a:rPr>
              <a:t> action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3B5738"/>
              </a:solidFill>
              <a:effectLst/>
              <a:uLnTx/>
              <a:uFillTx/>
              <a:latin typeface="Rockwell"/>
              <a:ea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B5738"/>
              </a:solidFill>
              <a:effectLst/>
              <a:uLnTx/>
              <a:uFillTx/>
              <a:latin typeface="Rockwell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Verdana" panose="020B0604030504040204" pitchFamily="34" charset="0"/>
                <a:cs typeface="+mn-cs"/>
              </a:rPr>
              <a:t>Flyv flyet!</a:t>
            </a:r>
          </a:p>
        </p:txBody>
      </p:sp>
    </p:spTree>
    <p:extLst>
      <p:ext uri="{BB962C8B-B14F-4D97-AF65-F5344CB8AC3E}">
        <p14:creationId xmlns:p14="http://schemas.microsoft.com/office/powerpoint/2010/main" val="20778273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6AB69-AFAC-4B50-9BF2-CB95A2E5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E874632-CD56-45A3-9140-7BEEDBB38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6328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732319B-E200-4793-AA0F-6F11E3D88A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r="9086"/>
          <a:stretch>
            <a:fillRect/>
          </a:stretch>
        </p:blipFill>
        <p:spPr>
          <a:effectLst>
            <a:outerShdw blurRad="1778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D0E6939-C490-477D-A07B-32DFBE89AA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8894"/>
          <a:stretch>
            <a:fillRect/>
          </a:stretch>
        </p:blipFill>
        <p:spPr>
          <a:effectLst>
            <a:outerShdw blurRad="1778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BCBC929-3F4C-47FC-9637-3FE909E9D2E3}"/>
              </a:ext>
            </a:extLst>
          </p:cNvPr>
          <p:cNvSpPr txBox="1">
            <a:spLocks/>
          </p:cNvSpPr>
          <p:nvPr/>
        </p:nvSpPr>
        <p:spPr>
          <a:xfrm>
            <a:off x="1516259" y="2705177"/>
            <a:ext cx="5172958" cy="14992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49CC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231F20"/>
                </a:solidFill>
                <a:effectLst/>
                <a:uLnTx/>
                <a:uFillTx/>
                <a:latin typeface="Montserrat" panose="00000500000000000000" pitchFamily="2" charset="0"/>
                <a:ea typeface="Verdana" pitchFamily="34" charset="0"/>
              </a:rPr>
              <a:t>Vi har, hvad vi har!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49CC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itchFamily="34" charset="0"/>
              </a:rPr>
              <a:t>Relationen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49CC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249CC2"/>
              </a:buClr>
              <a:buSzTx/>
              <a:buFont typeface="Arial" pitchFamily="34" charset="0"/>
              <a:buNone/>
              <a:tabLst/>
              <a:defRPr/>
            </a:pP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Verdana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E65F737-B62A-45FD-83A4-1851FF139EDB}"/>
              </a:ext>
            </a:extLst>
          </p:cNvPr>
          <p:cNvSpPr txBox="1">
            <a:spLocks/>
          </p:cNvSpPr>
          <p:nvPr/>
        </p:nvSpPr>
        <p:spPr>
          <a:xfrm>
            <a:off x="1516259" y="1115879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Overlevelse</a:t>
            </a: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B8056-0F7E-4523-936D-D6A7AD693BDA}"/>
              </a:ext>
            </a:extLst>
          </p:cNvPr>
          <p:cNvSpPr txBox="1"/>
          <p:nvPr/>
        </p:nvSpPr>
        <p:spPr>
          <a:xfrm>
            <a:off x="1516259" y="2123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249CC2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Accepter virkeligheden</a:t>
            </a:r>
          </a:p>
        </p:txBody>
      </p:sp>
    </p:spTree>
    <p:extLst>
      <p:ext uri="{BB962C8B-B14F-4D97-AF65-F5344CB8AC3E}">
        <p14:creationId xmlns:p14="http://schemas.microsoft.com/office/powerpoint/2010/main" val="1071773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202FFDA-9330-4BA8-A8E6-65842392F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5" b="14974"/>
          <a:stretch/>
        </p:blipFill>
        <p:spPr>
          <a:xfrm>
            <a:off x="0" y="0"/>
            <a:ext cx="12192000" cy="40624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A8D3B3-AF64-47E2-AA2B-C83DB345DFA7}"/>
              </a:ext>
            </a:extLst>
          </p:cNvPr>
          <p:cNvSpPr/>
          <p:nvPr/>
        </p:nvSpPr>
        <p:spPr>
          <a:xfrm>
            <a:off x="801278" y="2922310"/>
            <a:ext cx="5426697" cy="3233393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E3E26-CB27-4421-A332-37000BA1CED5}"/>
              </a:ext>
            </a:extLst>
          </p:cNvPr>
          <p:cNvSpPr/>
          <p:nvPr/>
        </p:nvSpPr>
        <p:spPr>
          <a:xfrm>
            <a:off x="6042582" y="2922310"/>
            <a:ext cx="185394" cy="933254"/>
          </a:xfrm>
          <a:prstGeom prst="rect">
            <a:avLst/>
          </a:prstGeom>
          <a:solidFill>
            <a:srgbClr val="249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D8643-B0DD-470C-ABA7-896E84AAB114}"/>
              </a:ext>
            </a:extLst>
          </p:cNvPr>
          <p:cNvSpPr txBox="1"/>
          <p:nvPr/>
        </p:nvSpPr>
        <p:spPr>
          <a:xfrm>
            <a:off x="1500619" y="4139561"/>
            <a:ext cx="402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Teamets kraft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8100D-48CC-48EC-AAAD-C78500A920FE}"/>
              </a:ext>
            </a:extLst>
          </p:cNvPr>
          <p:cNvSpPr txBox="1"/>
          <p:nvPr/>
        </p:nvSpPr>
        <p:spPr>
          <a:xfrm>
            <a:off x="6928756" y="4462726"/>
            <a:ext cx="3762625" cy="1415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C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Vis tillid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C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Vær åben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C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Vær ærlig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BBBC0E-7733-417C-8FCC-7ECF70763B70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7D7BB8-09FA-41BF-ACB5-F2F18DD0AF09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D23756E-EE5A-4CD7-B7D4-789F67F40F41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9549A7-7A31-400F-97FE-99C16F7F3BAB}"/>
              </a:ext>
            </a:extLst>
          </p:cNvPr>
          <p:cNvCxnSpPr>
            <a:cxnSpLocks/>
          </p:cNvCxnSpPr>
          <p:nvPr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AF31E74-6390-482E-96D4-F28E5846DCE9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4ACFFBC-B667-421F-81F7-7ECF5D14BE54}"/>
              </a:ext>
            </a:extLst>
          </p:cNvPr>
          <p:cNvSpPr txBox="1">
            <a:spLocks/>
          </p:cNvSpPr>
          <p:nvPr/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172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BC53A8-8B2B-4590-85AF-9163236C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5A909-9F72-4F37-BD6A-A8975D7E9E9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1" name="Billede 5">
            <a:extLst>
              <a:ext uri="{FF2B5EF4-FFF2-40B4-BE49-F238E27FC236}">
                <a16:creationId xmlns:a16="http://schemas.microsoft.com/office/drawing/2014/main" id="{162D8D9E-65D1-4C18-90B2-25F394297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58" y="547729"/>
            <a:ext cx="2594981" cy="3681371"/>
          </a:xfrm>
          <a:prstGeom prst="rect">
            <a:avLst/>
          </a:prstGeom>
        </p:spPr>
      </p:pic>
      <p:sp>
        <p:nvSpPr>
          <p:cNvPr id="24" name="Tekstfelt 3">
            <a:extLst>
              <a:ext uri="{FF2B5EF4-FFF2-40B4-BE49-F238E27FC236}">
                <a16:creationId xmlns:a16="http://schemas.microsoft.com/office/drawing/2014/main" id="{50A73338-3D26-47B5-A3D5-EEAC6468115B}"/>
              </a:ext>
            </a:extLst>
          </p:cNvPr>
          <p:cNvSpPr txBox="1"/>
          <p:nvPr/>
        </p:nvSpPr>
        <p:spPr>
          <a:xfrm>
            <a:off x="9367739" y="5215357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@</a:t>
            </a:r>
            <a:r>
              <a:rPr kumimoji="0" lang="da-DK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Soren.sor</a:t>
            </a:r>
            <a:endParaRPr kumimoji="0" lang="da-DK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Tekstfelt 4">
            <a:extLst>
              <a:ext uri="{FF2B5EF4-FFF2-40B4-BE49-F238E27FC236}">
                <a16:creationId xmlns:a16="http://schemas.microsoft.com/office/drawing/2014/main" id="{036997EB-CC57-4D1C-9D64-8646D12BAEE4}"/>
              </a:ext>
            </a:extLst>
          </p:cNvPr>
          <p:cNvSpPr txBox="1"/>
          <p:nvPr/>
        </p:nvSpPr>
        <p:spPr>
          <a:xfrm>
            <a:off x="8655301" y="4531491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Motivationsforedrag.dk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F611FE1-36E7-48D4-A1B7-AD8C349BABFD}"/>
              </a:ext>
            </a:extLst>
          </p:cNvPr>
          <p:cNvSpPr txBox="1">
            <a:spLocks/>
          </p:cNvSpPr>
          <p:nvPr/>
        </p:nvSpPr>
        <p:spPr>
          <a:xfrm>
            <a:off x="8610085" y="3640641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>
                <a:ln w="17780" cmpd="sng">
                  <a:noFill/>
                  <a:prstDash val="solid"/>
                  <a:miter lim="800000"/>
                </a:ln>
                <a:solidFill>
                  <a:srgbClr val="249CC2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Kontakt</a:t>
            </a:r>
            <a:endParaRPr kumimoji="0" lang="en-US" sz="4400" b="1" i="0" u="none" strike="noStrike" kern="1200" cap="none" spc="0" normalizeH="0" baseline="0" noProof="0">
              <a:ln w="17780" cmpd="sng">
                <a:noFill/>
                <a:prstDash val="solid"/>
                <a:miter lim="800000"/>
              </a:ln>
              <a:solidFill>
                <a:srgbClr val="249CC2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32DF29-AA0C-4CB3-AFC1-CE66B44B6BD4}"/>
              </a:ext>
            </a:extLst>
          </p:cNvPr>
          <p:cNvSpPr/>
          <p:nvPr/>
        </p:nvSpPr>
        <p:spPr>
          <a:xfrm>
            <a:off x="8746345" y="5177092"/>
            <a:ext cx="461664" cy="4616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BEB087-9C5D-4083-A9D8-57AB39A25F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57" y="5247904"/>
            <a:ext cx="320040" cy="320040"/>
          </a:xfrm>
          <a:prstGeom prst="rect">
            <a:avLst/>
          </a:prstGeom>
        </p:spPr>
      </p:pic>
      <p:pic>
        <p:nvPicPr>
          <p:cNvPr id="1026" name="Picture 2" descr="Forhåndsvisning af billede">
            <a:extLst>
              <a:ext uri="{FF2B5EF4-FFF2-40B4-BE49-F238E27FC236}">
                <a16:creationId xmlns:a16="http://schemas.microsoft.com/office/drawing/2014/main" id="{0056AF35-49C9-495F-BE7B-8538A552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69" y="648772"/>
            <a:ext cx="3607081" cy="509568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601750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ED8CA-DC71-1917-94F5-DC055FFE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BFE6EDF-A890-4EC4-73A7-75ED30E1E8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BFE6EDF-A890-4EC4-73A7-75ED30E1E8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1A5198A-C461-04DC-90FA-8AA58A21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A7C8A-E601-392B-8DB3-66470A6C1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DB104-CE1D-ED04-2431-3778D7B4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34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1229A0-7B72-36CE-6E3B-18F80D94ABD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Valg af revisor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958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3459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 vert="horz"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revisor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35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B6429-EB7C-432F-B4E4-2BABD1841238}"/>
              </a:ext>
            </a:extLst>
          </p:cNvPr>
          <p:cNvSpPr txBox="1"/>
          <p:nvPr/>
        </p:nvSpPr>
        <p:spPr>
          <a:xfrm>
            <a:off x="538162" y="1363528"/>
            <a:ext cx="974326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ÅRSREGNSKABET REVIDERES OG GODKENDES HVERT ÅR AF EN AF SGRE UDVALGT REVISOR.</a:t>
            </a:r>
          </a:p>
          <a:p>
            <a:endParaRPr lang="en-GB" sz="1600"/>
          </a:p>
          <a:p>
            <a:r>
              <a:rPr lang="en-GB" sz="1600"/>
              <a:t>SAMTIDIG HAR MEDLEMMERNE MULIGHED FOR AT UDVÆLGE EN KRITISK REVISOR DER GENNEMSER ÅRSREGNSKABET PÅ VEGNE AF MEDLEMMERNE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5C9BD0-DEBA-441F-9811-E50C4D0B7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2848497"/>
            <a:ext cx="8460000" cy="3028427"/>
          </a:xfrm>
        </p:spPr>
        <p:txBody>
          <a:bodyPr/>
          <a:lstStyle/>
          <a:p>
            <a:r>
              <a:rPr lang="en-US" b="1" i="1"/>
              <a:t>Lene Møllgaard </a:t>
            </a:r>
            <a:r>
              <a:rPr lang="en-US" err="1"/>
              <a:t>tilbyder</a:t>
            </a:r>
            <a:r>
              <a:rPr lang="en-US"/>
              <a:t> at </a:t>
            </a:r>
            <a:r>
              <a:rPr lang="en-US" err="1"/>
              <a:t>være</a:t>
            </a:r>
            <a:r>
              <a:rPr lang="en-US"/>
              <a:t> </a:t>
            </a:r>
            <a:r>
              <a:rPr lang="en-US" err="1"/>
              <a:t>kritisk</a:t>
            </a:r>
            <a:r>
              <a:rPr lang="en-US"/>
              <a:t> revisor for </a:t>
            </a:r>
            <a:r>
              <a:rPr lang="en-US" err="1"/>
              <a:t>medlemmerne</a:t>
            </a:r>
            <a:r>
              <a:rPr lang="en-US"/>
              <a:t> igen.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0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58690-E7CD-31F2-DFEE-50CDDE663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D1CF4BC-4290-6AEC-D160-2C5E9AD821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D1CF4BC-4290-6AEC-D160-2C5E9AD82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296D906-EDE1-AF5A-B89D-518E361E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69C8E-0F90-F3A1-BA1E-687315AF5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FCC90-452B-AF95-1D1D-023F30EB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36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69C09C-9D3C-407D-6B82-472AB45BFAB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Resultat af valg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525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8572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Resultat af valg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37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FEC16-E623-48C9-9672-CDEEC8F33320}"/>
              </a:ext>
            </a:extLst>
          </p:cNvPr>
          <p:cNvSpPr txBox="1"/>
          <p:nvPr/>
        </p:nvSpPr>
        <p:spPr>
          <a:xfrm>
            <a:off x="6167437" y="1223070"/>
            <a:ext cx="5269251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da-DK" b="1"/>
              <a:t>Bestyrelsespladser</a:t>
            </a:r>
            <a:r>
              <a:rPr lang="da-DK"/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Per Engholm Poulsen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Daniel Avram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Birgitte Søby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Pia Simmlkjær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Susanne Larsen</a:t>
            </a:r>
            <a:br>
              <a:rPr lang="da-DK">
                <a:cs typeface="Arial"/>
              </a:rPr>
            </a:br>
            <a:endParaRPr lang="da-DK">
              <a:cs typeface="Arial"/>
            </a:endParaRPr>
          </a:p>
          <a:p>
            <a:pPr>
              <a:spcBef>
                <a:spcPts val="600"/>
              </a:spcBef>
            </a:pPr>
            <a:r>
              <a:rPr lang="da-DK" b="1"/>
              <a:t>Suppleanter:</a:t>
            </a:r>
            <a:endParaRPr lang="da-DK" b="1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Wolfgang Santl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Gurli Bøgh Vinther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>
              <a:cs typeface="Arial"/>
            </a:endParaRPr>
          </a:p>
          <a:p>
            <a:pPr>
              <a:spcBef>
                <a:spcPts val="600"/>
              </a:spcBef>
            </a:pPr>
            <a:endParaRPr lang="da-DK" b="1">
              <a:cs typeface="Arial"/>
            </a:endParaRPr>
          </a:p>
          <a:p>
            <a:pPr>
              <a:spcBef>
                <a:spcPts val="600"/>
              </a:spcBef>
            </a:pPr>
            <a:endParaRPr lang="da-DK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631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DEDD3-C5C5-8906-BA0B-58E23D5FC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4EE44E-4785-F7BE-2301-E80CF6FAE8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4EE44E-4785-F7BE-2301-E80CF6FAE8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0F0E24-DEC0-3AF8-0D75-78690FAE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1923D-E41D-AF6D-7B61-BECCBB8324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DA565-D4DD-1317-1D50-B04C6913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38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F0680F-A959-7573-E19B-E69C4155F34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</a:t>
            </a:r>
            <a:r>
              <a:rPr lang="da-DK" sz="1600" b="1">
                <a:cs typeface="Arial"/>
              </a:rPr>
              <a:t>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124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9744E-5170-8333-8F5B-DA94B2798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DA48843-8A47-E499-4FCB-3EB85B62E5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DA48843-8A47-E499-4FCB-3EB85B62E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22F0A63-73D4-20B4-F75A-3C510DCA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" y="2105898"/>
            <a:ext cx="12184294" cy="3888501"/>
          </a:xfrm>
        </p:spPr>
        <p:txBody>
          <a:bodyPr vert="horz">
            <a:noAutofit/>
          </a:bodyPr>
          <a:lstStyle/>
          <a:p>
            <a:pPr algn="ctr"/>
            <a:r>
              <a:rPr lang="en-US" sz="4800" i="1" u="sng">
                <a:latin typeface="Arial"/>
                <a:cs typeface="Arial"/>
              </a:rPr>
              <a:t>Event Maker Recognition Model</a:t>
            </a:r>
            <a:br>
              <a:rPr lang="en-US" sz="4800" i="1" u="sng">
                <a:latin typeface="Arial"/>
                <a:cs typeface="Arial"/>
              </a:rPr>
            </a:br>
            <a:br>
              <a:rPr lang="en-US" sz="4800">
                <a:latin typeface="Arial"/>
                <a:cs typeface="Arial"/>
              </a:rPr>
            </a:br>
            <a:r>
              <a:rPr lang="en-US" sz="4800">
                <a:latin typeface="Arial"/>
                <a:cs typeface="Arial"/>
              </a:rPr>
              <a:t>Jonas Bernt Kramer</a:t>
            </a:r>
            <a:br>
              <a:rPr lang="en-US" sz="4800">
                <a:latin typeface="Arial"/>
                <a:cs typeface="Arial"/>
              </a:rPr>
            </a:br>
            <a:r>
              <a:rPr lang="en-US" sz="4800">
                <a:latin typeface="Arial"/>
                <a:cs typeface="Arial"/>
              </a:rPr>
              <a:t>&amp;</a:t>
            </a:r>
            <a:br>
              <a:rPr lang="en-US" sz="4800">
                <a:latin typeface="Arial"/>
                <a:cs typeface="Arial"/>
              </a:rPr>
            </a:br>
            <a:r>
              <a:rPr lang="en-US" sz="4800">
                <a:latin typeface="Arial"/>
                <a:cs typeface="Arial"/>
              </a:rPr>
              <a:t>Wolfgang </a:t>
            </a:r>
            <a:r>
              <a:rPr lang="en-US" sz="4800" err="1">
                <a:latin typeface="Arial"/>
                <a:cs typeface="Arial"/>
              </a:rPr>
              <a:t>Santl</a:t>
            </a:r>
            <a:endParaRPr lang="en-US" sz="4800">
              <a:cs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6FBCA5-852A-BA87-5CA0-B0472D2E9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478"/>
          <a:stretch/>
        </p:blipFill>
        <p:spPr>
          <a:xfrm>
            <a:off x="266642" y="2745"/>
            <a:ext cx="6513674" cy="20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9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3592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52461"/>
            <a:ext cx="8460000" cy="307777"/>
          </a:xfrm>
        </p:spPr>
        <p:txBody>
          <a:bodyPr vert="horz"/>
          <a:lstStyle/>
          <a:p>
            <a:r>
              <a:rPr lang="da-DK"/>
              <a:t>Valg af dirigent og valg af stemmetællere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F4F8F-86C3-4531-B0C5-664EA10E0D6B}"/>
              </a:ext>
            </a:extLst>
          </p:cNvPr>
          <p:cNvSpPr txBox="1"/>
          <p:nvPr/>
        </p:nvSpPr>
        <p:spPr>
          <a:xfrm>
            <a:off x="538162" y="1375108"/>
            <a:ext cx="55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1 – </a:t>
            </a:r>
            <a:r>
              <a:rPr lang="en-GB" b="1" err="1"/>
              <a:t>Valg</a:t>
            </a:r>
            <a:r>
              <a:rPr lang="en-GB" b="1"/>
              <a:t> </a:t>
            </a:r>
            <a:r>
              <a:rPr lang="en-GB" b="1" err="1"/>
              <a:t>af</a:t>
            </a:r>
            <a:r>
              <a:rPr lang="en-GB" b="1"/>
              <a:t> </a:t>
            </a:r>
            <a:r>
              <a:rPr lang="en-GB" b="1" err="1"/>
              <a:t>dirigent</a:t>
            </a:r>
            <a:endParaRPr lang="en-GB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2A266-7FBE-4332-A700-61D78AD65338}"/>
              </a:ext>
            </a:extLst>
          </p:cNvPr>
          <p:cNvSpPr txBox="1"/>
          <p:nvPr/>
        </p:nvSpPr>
        <p:spPr>
          <a:xfrm>
            <a:off x="538162" y="1805313"/>
            <a:ext cx="67673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i="1" err="1"/>
              <a:t>Bestyrelsen</a:t>
            </a:r>
            <a:r>
              <a:rPr lang="en-GB" b="1" i="1"/>
              <a:t> </a:t>
            </a:r>
            <a:r>
              <a:rPr lang="en-GB" b="1" i="1" err="1"/>
              <a:t>foreslår</a:t>
            </a:r>
            <a:r>
              <a:rPr lang="en-GB" b="1" i="1"/>
              <a:t> Louise Heltborg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7A3A1-67B6-4F7F-BF7F-9052DBA82314}"/>
              </a:ext>
            </a:extLst>
          </p:cNvPr>
          <p:cNvSpPr txBox="1"/>
          <p:nvPr/>
        </p:nvSpPr>
        <p:spPr>
          <a:xfrm>
            <a:off x="538162" y="2779630"/>
            <a:ext cx="676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2 – </a:t>
            </a:r>
            <a:r>
              <a:rPr lang="en-GB" b="1" err="1"/>
              <a:t>Valg</a:t>
            </a:r>
            <a:r>
              <a:rPr lang="en-GB" b="1"/>
              <a:t> </a:t>
            </a:r>
            <a:r>
              <a:rPr lang="en-GB" b="1" err="1"/>
              <a:t>af</a:t>
            </a:r>
            <a:r>
              <a:rPr lang="en-GB" b="1"/>
              <a:t> </a:t>
            </a:r>
            <a:r>
              <a:rPr lang="en-GB" b="1" err="1"/>
              <a:t>stemmetællere</a:t>
            </a:r>
            <a:r>
              <a:rPr lang="en-GB" b="1"/>
              <a:t> (3 </a:t>
            </a:r>
            <a:r>
              <a:rPr lang="en-GB" b="1" err="1"/>
              <a:t>stk</a:t>
            </a:r>
            <a:r>
              <a:rPr lang="en-GB" b="1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E27F3-AF94-480E-8E8D-1BE6705CF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27" y="3394501"/>
            <a:ext cx="3305686" cy="2657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F2FCE2-E593-43E0-8170-F2B98D6F1635}"/>
              </a:ext>
            </a:extLst>
          </p:cNvPr>
          <p:cNvSpPr/>
          <p:nvPr/>
        </p:nvSpPr>
        <p:spPr>
          <a:xfrm>
            <a:off x="7065521" y="40193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5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4463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40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973841-DB8C-15F6-85EC-9B3F4102A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Generalforsamiling 2025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37F16-719F-0591-6E88-8F4CDFAE22B4}"/>
              </a:ext>
            </a:extLst>
          </p:cNvPr>
          <p:cNvSpPr txBox="1"/>
          <p:nvPr/>
        </p:nvSpPr>
        <p:spPr>
          <a:xfrm>
            <a:off x="536864" y="640773"/>
            <a:ext cx="9923318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Event Maker Recognition Model: (Jonas Bernt Kramer &amp; Wolfgang Santl)</a:t>
            </a:r>
            <a:endParaRPr lang="en-US" sz="2000" b="1">
              <a:cs typeface="Arial"/>
            </a:endParaRPr>
          </a:p>
          <a:p>
            <a:endParaRPr lang="en-US" sz="1200" b="1">
              <a:cs typeface="Arial"/>
            </a:endParaRPr>
          </a:p>
          <a:p>
            <a:r>
              <a:rPr lang="en-US" sz="1200"/>
              <a:t>The primary event maker receives a discounted or free ticket under the following framework:</a:t>
            </a:r>
            <a:endParaRPr lang="en-US" sz="1200">
              <a:cs typeface="Arial"/>
            </a:endParaRPr>
          </a:p>
          <a:p>
            <a:r>
              <a:rPr lang="en-US" sz="1200" b="1"/>
              <a:t>Applies to the primary event maker only</a:t>
            </a:r>
            <a:endParaRPr lang="en-US" sz="1200" b="1">
              <a:cs typeface="Arial"/>
            </a:endParaRPr>
          </a:p>
          <a:p>
            <a:r>
              <a:rPr lang="en-US" sz="1200"/>
              <a:t>The recognition applies exclusively to the main organizer.</a:t>
            </a:r>
            <a:br>
              <a:rPr lang="en-US" sz="1200"/>
            </a:br>
            <a:r>
              <a:rPr lang="en-US" sz="1200"/>
              <a:t>It does not extend to family members or assistant event makers.</a:t>
            </a:r>
            <a:br>
              <a:rPr lang="en-US" sz="1200"/>
            </a:br>
            <a:r>
              <a:rPr lang="en-US" sz="1200"/>
              <a:t>If the effort is genuinely shared equally, the primary organizer may voluntarily share the benefit.</a:t>
            </a:r>
            <a:endParaRPr lang="en-US" sz="1200">
              <a:cs typeface="Arial"/>
            </a:endParaRPr>
          </a:p>
          <a:p>
            <a:r>
              <a:rPr lang="en-US" sz="1200" b="1"/>
              <a:t>Maximum amount</a:t>
            </a:r>
            <a:endParaRPr lang="en-US" sz="1200" b="1">
              <a:cs typeface="Arial"/>
            </a:endParaRPr>
          </a:p>
          <a:p>
            <a:r>
              <a:rPr lang="en-US" sz="1200"/>
              <a:t>The recognition is capped at </a:t>
            </a:r>
            <a:r>
              <a:rPr lang="en-US" sz="1200" b="1"/>
              <a:t>DKK 450 per event</a:t>
            </a:r>
            <a:r>
              <a:rPr lang="en-US" sz="1200"/>
              <a:t>. (based on member price after subsidy)</a:t>
            </a:r>
            <a:br>
              <a:rPr lang="en-US" sz="1200"/>
            </a:br>
            <a:r>
              <a:rPr lang="en-US" sz="1200"/>
              <a:t>If the ticket price is higher, the event maker pays the remaining amount.</a:t>
            </a:r>
            <a:endParaRPr lang="en-US" sz="1200">
              <a:cs typeface="Arial"/>
            </a:endParaRPr>
          </a:p>
          <a:p>
            <a:r>
              <a:rPr lang="en-US" sz="1200" b="1"/>
              <a:t>Shared contribution model</a:t>
            </a:r>
            <a:endParaRPr lang="en-US" sz="1200" b="1">
              <a:cs typeface="Arial"/>
            </a:endParaRPr>
          </a:p>
          <a:p>
            <a:r>
              <a:rPr lang="en-US" sz="1200"/>
              <a:t>The cost of the recognition is distributed among participants to ensure no budget impact.</a:t>
            </a:r>
            <a:endParaRPr lang="en-US" sz="1200">
              <a:cs typeface="Arial"/>
            </a:endParaRPr>
          </a:p>
          <a:p>
            <a:r>
              <a:rPr lang="en-US" sz="1200"/>
              <a:t>Example:</a:t>
            </a:r>
            <a:br>
              <a:rPr lang="en-US" sz="1200"/>
            </a:br>
            <a:r>
              <a:rPr lang="en-US" sz="1200"/>
              <a:t>If the member price is DKK 450 and 20 people join (besides the eventmaker), each ticket increases by DKK 22.5.</a:t>
            </a:r>
            <a:endParaRPr lang="en-US" sz="1200">
              <a:cs typeface="Arial"/>
            </a:endParaRPr>
          </a:p>
          <a:p>
            <a:r>
              <a:rPr lang="en-US" sz="1200"/>
              <a:t>This ensures: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Financial responsibility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No strain on Moellebanden’s budget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Sustainable growth in event activity</a:t>
            </a:r>
            <a:endParaRPr lang="en-US" sz="1200">
              <a:cs typeface="Arial"/>
            </a:endParaRPr>
          </a:p>
          <a:p>
            <a:r>
              <a:rPr lang="en-US" sz="1200" b="1"/>
              <a:t>1-year trial period</a:t>
            </a:r>
            <a:endParaRPr lang="en-US" sz="1200" b="1">
              <a:cs typeface="Arial"/>
            </a:endParaRPr>
          </a:p>
          <a:p>
            <a:r>
              <a:rPr lang="en-US" sz="1200"/>
              <a:t>If preferred, the model can run as a 1-year pilot, evaluated at the next annual assembly.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653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42AB-FCDD-3249-8DD6-341B4E185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796F537-E81E-1C14-078A-99084031A5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796F537-E81E-1C14-078A-99084031A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8A943FF-0B4F-CBBF-0AE0-04A4051722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4F4FC-750F-CB7E-B66F-ACD997EB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25E0F-EFE0-FCC7-BFF2-576129DE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41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FA073A-D5CB-7CDC-609A-579F731E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Generalforsamling 2025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B4FC-63AE-6975-A9E0-9DF4C4AF24C5}"/>
              </a:ext>
            </a:extLst>
          </p:cNvPr>
          <p:cNvSpPr txBox="1"/>
          <p:nvPr/>
        </p:nvSpPr>
        <p:spPr>
          <a:xfrm>
            <a:off x="536864" y="640773"/>
            <a:ext cx="992331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Event Maker Recognition Model: (Jonas Bernt Kramer &amp; Wolfgang </a:t>
            </a:r>
            <a:r>
              <a:rPr lang="en-US" sz="2000" b="1" err="1"/>
              <a:t>Santl</a:t>
            </a:r>
            <a:r>
              <a:rPr lang="en-US" sz="2000" b="1"/>
              <a:t>)</a:t>
            </a:r>
            <a:endParaRPr lang="en-US" sz="2000" b="1">
              <a:cs typeface="Arial"/>
            </a:endParaRPr>
          </a:p>
          <a:p>
            <a:endParaRPr lang="en-US" sz="1200" b="1">
              <a:cs typeface="Arial"/>
            </a:endParaRPr>
          </a:p>
          <a:p>
            <a:r>
              <a:rPr lang="en-US" sz="1200" b="1"/>
              <a:t>Why This Matters</a:t>
            </a:r>
            <a:endParaRPr lang="en-US" sz="1200" b="1">
              <a:cs typeface="Arial"/>
            </a:endParaRPr>
          </a:p>
          <a:p>
            <a:r>
              <a:rPr lang="en-US" sz="1200"/>
              <a:t>The key is about to stimulate and increase motivation to engage more </a:t>
            </a:r>
            <a:r>
              <a:rPr lang="en-US" sz="1200" err="1"/>
              <a:t>eventmakers</a:t>
            </a:r>
            <a:endParaRPr lang="en-US" sz="1200" err="1">
              <a:cs typeface="Arial"/>
            </a:endParaRPr>
          </a:p>
          <a:p>
            <a:r>
              <a:rPr lang="en-US" sz="1200"/>
              <a:t>It is about: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Encouraging initiative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Recognizing effort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Empowering more colleagues to take the lead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Creating more shared experiences</a:t>
            </a:r>
            <a:endParaRPr lang="en-US" sz="1200"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/>
              <a:t>Strengthening our community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851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9D499-17E2-29AC-A697-D00112F4F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3FB2283-368E-AB60-7747-F5B90BDCE9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3FB2283-368E-AB60-7747-F5B90BDCE9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8EC8273-6F09-7DB4-3120-2891C4E387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21F70-7B8D-EF03-37FA-0C09369F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4B552-BEFC-E153-2D72-771F6493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42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0BAF6F-88A9-CD7B-E067-BC6230875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Generalforsamling</a:t>
            </a:r>
            <a:r>
              <a:rPr lang="en-US">
                <a:cs typeface="Arial"/>
              </a:rPr>
              <a:t> 2025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A80CC-7851-E775-77CC-93080D3858F5}"/>
              </a:ext>
            </a:extLst>
          </p:cNvPr>
          <p:cNvSpPr txBox="1"/>
          <p:nvPr/>
        </p:nvSpPr>
        <p:spPr>
          <a:xfrm>
            <a:off x="536864" y="640773"/>
            <a:ext cx="9923318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100">
              <a:ea typeface="+mn-lt"/>
              <a:cs typeface="+mn-lt"/>
            </a:endParaRPr>
          </a:p>
          <a:p>
            <a:r>
              <a:rPr lang="en-US" sz="1100" b="1" err="1">
                <a:ea typeface="+mn-lt"/>
                <a:cs typeface="+mn-lt"/>
              </a:rPr>
              <a:t>Amrei</a:t>
            </a:r>
            <a:r>
              <a:rPr lang="en-US" sz="1100" b="1">
                <a:ea typeface="+mn-lt"/>
                <a:cs typeface="+mn-lt"/>
              </a:rPr>
              <a:t> </a:t>
            </a:r>
            <a:r>
              <a:rPr lang="en-US" sz="1100" b="1" err="1">
                <a:ea typeface="+mn-lt"/>
                <a:cs typeface="+mn-lt"/>
              </a:rPr>
              <a:t>Prigandt</a:t>
            </a:r>
            <a:endParaRPr lang="en-US" sz="11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1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1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100" err="1">
                <a:ea typeface="+mn-lt"/>
                <a:cs typeface="+mn-lt"/>
              </a:rPr>
              <a:t>Eventmaker</a:t>
            </a:r>
            <a:r>
              <a:rPr lang="en-US" sz="1100">
                <a:ea typeface="+mn-lt"/>
                <a:cs typeface="+mn-lt"/>
              </a:rPr>
              <a:t>/Assistant should get a price discount on each of their own events, for creating and doing events</a:t>
            </a:r>
            <a:br>
              <a:rPr lang="en-US"/>
            </a:b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lvl="0"/>
            <a:endParaRPr lang="en-US" sz="2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909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4DAB6-7FDC-3DA4-2271-1BBA30E0B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370D6B-8FF0-3E1D-3D63-5426B8CD54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370D6B-8FF0-3E1D-3D63-5426B8CD54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BE11C82-41C9-3B54-3731-71176AB1CB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02CF8-CED8-9761-4AD3-194FBCC2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8B42F-7E70-AB34-642D-4C54AEE1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43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95697-E235-0EA3-CFD0-C26E19CAC328}"/>
              </a:ext>
            </a:extLst>
          </p:cNvPr>
          <p:cNvSpPr txBox="1"/>
          <p:nvPr/>
        </p:nvSpPr>
        <p:spPr>
          <a:xfrm>
            <a:off x="1738465" y="1135048"/>
            <a:ext cx="959368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Bestyrelsen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 for MB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støtter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ikke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 de 2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indkomne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forslag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,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overordnet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af</a:t>
            </a:r>
            <a:r>
              <a:rPr lang="en-US" sz="1600" b="1">
                <a:highlight>
                  <a:srgbClr val="FFFFFF"/>
                </a:highlight>
                <a:cs typeface="Arial"/>
              </a:rPr>
              <a:t> to </a:t>
            </a:r>
            <a:r>
              <a:rPr lang="en-US" sz="1600" b="1" err="1">
                <a:highlight>
                  <a:srgbClr val="FFFFFF"/>
                </a:highlight>
                <a:cs typeface="Arial"/>
              </a:rPr>
              <a:t>grunde</a:t>
            </a:r>
            <a:br>
              <a:rPr lang="en-US" sz="1600" b="1">
                <a:highlight>
                  <a:srgbClr val="FFFFFF"/>
                </a:highlight>
                <a:cs typeface="Arial"/>
              </a:rPr>
            </a:br>
            <a:endParaRPr lang="en-US" sz="1600" b="1">
              <a:highlight>
                <a:srgbClr val="FFFFFF"/>
              </a:highlight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highlight>
                  <a:srgbClr val="FFFFFF"/>
                </a:highlight>
                <a:cs typeface="Arial"/>
              </a:rPr>
              <a:t>Møllebanden</a:t>
            </a:r>
            <a:r>
              <a:rPr lang="en-US" sz="1600">
                <a:highlight>
                  <a:srgbClr val="FFFFFF"/>
                </a:highlight>
                <a:cs typeface="Arial"/>
              </a:rPr>
              <a:t> er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drevet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af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frivillighed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på</a:t>
            </a:r>
            <a:r>
              <a:rPr lang="en-US" sz="1600">
                <a:highlight>
                  <a:srgbClr val="FFFFFF"/>
                </a:highlight>
                <a:cs typeface="Arial"/>
              </a:rPr>
              <a:t> alle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niveauer</a:t>
            </a:r>
            <a:r>
              <a:rPr lang="en-US" sz="1600">
                <a:highlight>
                  <a:srgbClr val="FFFFFF"/>
                </a:highlight>
                <a:cs typeface="Arial"/>
              </a:rPr>
              <a:t> – fra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bestyrelsens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arbejde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til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medlemmer</a:t>
            </a:r>
            <a:r>
              <a:rPr lang="en-US" sz="1600">
                <a:highlight>
                  <a:srgbClr val="FFFFFF"/>
                </a:highlight>
                <a:cs typeface="Arial"/>
              </a:rPr>
              <a:t>, der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arrangerer</a:t>
            </a:r>
            <a:r>
              <a:rPr lang="en-US" sz="1600">
                <a:highlight>
                  <a:srgbClr val="FFFFFF"/>
                </a:highlight>
                <a:cs typeface="Arial"/>
              </a:rPr>
              <a:t> events. Vi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anerkender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alles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indsats</a:t>
            </a:r>
            <a:r>
              <a:rPr lang="en-US" sz="1600">
                <a:highlight>
                  <a:srgbClr val="FFFFFF"/>
                </a:highlight>
                <a:cs typeface="Arial"/>
              </a:rPr>
              <a:t>,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eksempelvis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ved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eventmaker-aftenen</a:t>
            </a:r>
            <a:r>
              <a:rPr lang="en-US" sz="1600">
                <a:highlight>
                  <a:srgbClr val="FFFFFF"/>
                </a:highlight>
                <a:cs typeface="Arial"/>
              </a:rPr>
              <a:t>.</a:t>
            </a:r>
            <a:br>
              <a:rPr lang="en-US" sz="3600"/>
            </a:br>
            <a:endParaRPr lang="en-US" sz="1600">
              <a:highlight>
                <a:srgbClr val="FFFFFF"/>
              </a:highlight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highlight>
                  <a:srgbClr val="FFFFFF"/>
                </a:highlight>
                <a:cs typeface="Arial"/>
              </a:rPr>
              <a:t>Begge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forslag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vil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medføre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en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administrativ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byrde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for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bestyrelsen</a:t>
            </a:r>
            <a:r>
              <a:rPr lang="en-US" sz="1600">
                <a:highlight>
                  <a:srgbClr val="FFFFFF"/>
                </a:highlight>
                <a:cs typeface="Arial"/>
              </a:rPr>
              <a:t>. Der er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allerede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et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betydeligt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arbejde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forbundet</a:t>
            </a:r>
            <a:r>
              <a:rPr lang="en-US" sz="1600">
                <a:highlight>
                  <a:srgbClr val="FFFFFF"/>
                </a:highlight>
                <a:cs typeface="Arial"/>
              </a:rPr>
              <a:t> med det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nuværende</a:t>
            </a:r>
            <a:r>
              <a:rPr lang="en-US" sz="1600">
                <a:highlight>
                  <a:srgbClr val="FFFFFF"/>
                </a:highlight>
                <a:cs typeface="Arial"/>
              </a:rPr>
              <a:t> setup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og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kontrol</a:t>
            </a:r>
            <a:r>
              <a:rPr lang="en-US" sz="1600">
                <a:highlight>
                  <a:srgbClr val="FFFFFF"/>
                </a:highlight>
                <a:cs typeface="Arial"/>
              </a:rPr>
              <a:t> </a:t>
            </a:r>
            <a:r>
              <a:rPr lang="en-US" sz="1600" err="1">
                <a:highlight>
                  <a:srgbClr val="FFFFFF"/>
                </a:highlight>
                <a:cs typeface="Arial"/>
              </a:rPr>
              <a:t>af</a:t>
            </a:r>
            <a:r>
              <a:rPr lang="en-US" sz="1600">
                <a:highlight>
                  <a:srgbClr val="FFFFFF"/>
                </a:highlight>
                <a:cs typeface="Arial"/>
              </a:rPr>
              <a:t> events.</a:t>
            </a:r>
          </a:p>
          <a:p>
            <a:endParaRPr lang="en-US" sz="4800" b="1"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B9678A-1429-7CE3-BA06-45A8617EB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Generalforsamiling</a:t>
            </a:r>
            <a:r>
              <a:rPr lang="en-US">
                <a:cs typeface="Arial"/>
              </a:rPr>
              <a:t>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0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4E149-3005-5127-8C3D-5FC51D26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0A2610C-CD0D-422A-6806-D4A914961D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0A2610C-CD0D-422A-6806-D4A914961D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D135DE8-EB04-08AA-C6CD-2E0E1BB201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A85FF-A608-B153-0E92-DF61B814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22216-A6AA-FC88-7318-A0F5FF11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44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96A53-71F2-26E9-DB33-D00D8329B3C9}"/>
              </a:ext>
            </a:extLst>
          </p:cNvPr>
          <p:cNvSpPr txBox="1"/>
          <p:nvPr/>
        </p:nvSpPr>
        <p:spPr>
          <a:xfrm>
            <a:off x="3760305" y="2567608"/>
            <a:ext cx="50623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Arial"/>
              </a:rPr>
              <a:t>Tak for </a:t>
            </a:r>
            <a:r>
              <a:rPr lang="en-US" sz="4800" b="1" err="1">
                <a:cs typeface="Arial"/>
              </a:rPr>
              <a:t>i</a:t>
            </a:r>
            <a:r>
              <a:rPr lang="en-US" sz="4800" b="1">
                <a:cs typeface="Arial"/>
              </a:rPr>
              <a:t> </a:t>
            </a:r>
            <a:r>
              <a:rPr lang="en-US" sz="4800" b="1" err="1">
                <a:cs typeface="Arial"/>
              </a:rPr>
              <a:t>aften</a:t>
            </a:r>
            <a:r>
              <a:rPr lang="en-US" sz="4800" b="1">
                <a:cs typeface="Arial"/>
              </a:rPr>
              <a:t>!</a:t>
            </a:r>
            <a:endParaRPr lang="en-US" sz="4800" b="1" err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B3E1E-9EDB-D9B8-BD31-ED7620F8C7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Generalforsamiling</a:t>
            </a:r>
            <a:r>
              <a:rPr lang="en-US">
                <a:cs typeface="Arial"/>
              </a:rPr>
              <a:t>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14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651E72-30EC-4BFC-8D3E-2097779D80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8300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651E72-30EC-4BFC-8D3E-2097779D8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62CDB-8508-405E-BA3B-B4FD1801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41989" name="Picture 5" descr="Image result for past looking back sign">
            <a:extLst>
              <a:ext uri="{FF2B5EF4-FFF2-40B4-BE49-F238E27FC236}">
                <a16:creationId xmlns:a16="http://schemas.microsoft.com/office/drawing/2014/main" id="{8117AEE1-82A1-4218-AFC5-5CA0C4CCE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4"/>
          <a:stretch/>
        </p:blipFill>
        <p:spPr bwMode="auto">
          <a:xfrm>
            <a:off x="271598" y="68507"/>
            <a:ext cx="5975287" cy="66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2BFC-49FE-4E81-A31B-E79625429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6504" y="5523806"/>
            <a:ext cx="4984916" cy="998114"/>
          </a:xfrm>
        </p:spPr>
        <p:txBody>
          <a:bodyPr/>
          <a:lstStyle/>
          <a:p>
            <a:r>
              <a:rPr lang="en-US" sz="2400"/>
              <a:t> Formandens beretning for 2025</a:t>
            </a:r>
            <a:endParaRPr lang="da-DK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1670B-118D-E307-75ED-75E6012DC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504" y="799964"/>
            <a:ext cx="4706007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98FE-CC01-3996-709B-A10523601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91793C1-89D4-61C0-826F-C1F7B69DBF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91793C1-89D4-61C0-826F-C1F7B69DBF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9F527-C1C7-8969-0A1D-701AB1357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31000-9CA3-4957-244B-40AB0063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11" name="Content Placeholder 10" descr="A cartoon image of a group of people&#10;&#10;AI-generated content may be incorrect.">
            <a:extLst>
              <a:ext uri="{FF2B5EF4-FFF2-40B4-BE49-F238E27FC236}">
                <a16:creationId xmlns:a16="http://schemas.microsoft.com/office/drawing/2014/main" id="{66030F62-0410-4628-EEE6-C6CE644B9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58569" y="555625"/>
            <a:ext cx="10892559" cy="57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6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FE4EB-BC3F-086E-0BB4-F0FFA364B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9E21E9B-AA47-C260-D006-D11AD74F4E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9E21E9B-AA47-C260-D006-D11AD74F4E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B6FD8B-37E9-F7FE-38BB-3653CD27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D38FA-DEC7-D04C-E721-0180B0902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07355-1A34-BE53-6129-B64D93AA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0D6F73-8DE9-69C7-CEF0-F61EB3DA4B91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 18.00           Spisning i restauranten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 18.45   	</a:t>
            </a:r>
            <a:r>
              <a:rPr lang="da-DK" sz="1600" err="1"/>
              <a:t>Møllebandens</a:t>
            </a:r>
            <a:r>
              <a:rPr lang="da-DK" sz="1600"/>
              <a:t> Events​ 2025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60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60FF9-8ED1-7302-6101-7A25DC0A3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EF55F8C-6803-A9BC-7869-163EAAC263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EF55F8C-6803-A9BC-7869-163EAAC26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C5A6796-AA33-69A3-76B0-0E8A609E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59034-1E15-C2F5-6399-5BBFC054A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C889D-D69B-8422-0A01-3D062C4B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D604C5-0099-0288-D568-B05054DCA696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052507"/>
            <a:ext cx="8077332" cy="462684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17.00  	Velkomst – Dan Mortensen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 17.05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18.00           Spisning i restauranten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  18.45   	</a:t>
            </a:r>
            <a:r>
              <a:rPr lang="da-DK" sz="1600" b="1" err="1"/>
              <a:t>Møllebandens</a:t>
            </a:r>
            <a:r>
              <a:rPr lang="da-DK" sz="1600" b="1"/>
              <a:t> Events​ 2025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19.45 </a:t>
            </a:r>
            <a:r>
              <a:rPr lang="da-DK" sz="1600">
                <a:solidFill>
                  <a:srgbClr val="FF0000"/>
                </a:solidFill>
              </a:rPr>
              <a:t>   </a:t>
            </a:r>
            <a:r>
              <a:rPr lang="da-DK" sz="1600"/>
              <a:t>            Underholdning ved Søren Sørensen (mens vi optæller stemmer)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>
                <a:cs typeface="Arial"/>
              </a:rPr>
              <a:t>Kl. 21:00	Evt. – Indkomne forslag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21.30 	Tak for i aften (forventet tidspunkt)</a:t>
            </a:r>
          </a:p>
        </p:txBody>
      </p:sp>
    </p:spTree>
    <p:extLst>
      <p:ext uri="{BB962C8B-B14F-4D97-AF65-F5344CB8AC3E}">
        <p14:creationId xmlns:p14="http://schemas.microsoft.com/office/powerpoint/2010/main" val="1968915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5993D8B-2CF1-4A92-9E41-B12516C247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5993D8B-2CF1-4A92-9E41-B12516C24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87FD221-A9E2-4D0B-BD27-3C78FCF3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050460"/>
            <a:ext cx="9898295" cy="2943939"/>
          </a:xfrm>
        </p:spPr>
        <p:txBody>
          <a:bodyPr vert="horz">
            <a:noAutofit/>
          </a:bodyPr>
          <a:lstStyle/>
          <a:p>
            <a:pPr algn="ctr"/>
            <a:r>
              <a:rPr lang="da-DK" sz="9600" b="1" i="1">
                <a:latin typeface="Comic Sans MS"/>
              </a:rPr>
              <a:t>EVENTS </a:t>
            </a:r>
            <a:r>
              <a:rPr lang="da-DK" sz="9600" i="1">
                <a:latin typeface="Comic Sans MS"/>
              </a:rPr>
              <a:t>2025</a:t>
            </a:r>
            <a:endParaRPr lang="da-DK" sz="9600" b="1" i="1">
              <a:latin typeface="Comic Sans MS" panose="030F0702030302020204" pitchFamily="66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BD4355-6B08-4F0A-835B-3CB105FC4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478"/>
          <a:stretch/>
        </p:blipFill>
        <p:spPr>
          <a:xfrm>
            <a:off x="266642" y="2745"/>
            <a:ext cx="6513674" cy="20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412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SectionNumber SlideNumber"/>
  <p:tag name="ARTICULATE_SLIDE_THUMBNAIL_REFRESH" val="1"/>
  <p:tag name="ARTICULATE_PROJECT_OPEN" val="0"/>
  <p:tag name="ARTICULATE_SLIDE_COUNT" val="44"/>
  <p:tag name="THINKCELLPRESENTATIONDONOTDELETE" val="&lt;?xml version=&quot;1.0&quot; encoding=&quot;UTF-16&quot; standalone=&quot;yes&quot;?&gt;&lt;root reqver=&quot;27037&quot;&gt;&lt;version val=&quot;3257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sGf4fM9SByfOuSfaxjdj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17Ouk5bgn9ZoeIKqUEy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bMWg7YuHol9_.28JWt1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JqSydj6xxZcONOjWRM_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Mwqceg5JuC72gQlRw_E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5lFK7LVylhzTbZpQI1V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8zVlMv4BayKT6LfR4O7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bO3sOvWrPxMy9_K5t9S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bO3sOvWrPxMy9_K5t9S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Wsjn.tSY.aXBdY5hF4A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kCcI7i_RfWJKGX8QRyLz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RFQ1lVRMOvnxRQTU_5b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CXCG18Qm6rH3dW1uSHc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1hvTGhPRaOoJZP0s1I05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CeMXxpS4677eqVBeo_9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qA5QYhSMiM8wb1cNR6R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6PTPGPSLq32bV5fcmZo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tXt.vlQC.WFCH.E8jTm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_GlR8KLRB6sy3LQHfZMm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Mi.8DxSECKM1EKb_re4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.XBeVCQ5SaErr5noLQG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vobzFvQq21QgKtRufF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IrjxF2TEaqIRRRp4ocQ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DoEJkkQAanRhwXfGcAJ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PDXrvuTcuRSIHPbtH.A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V.vmZEDSWikfAdPffFzD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V5Yt6zSyWXCC8ftH926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.UdhWaT9Kpo5RoBd38L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6hiQXNT1SyvY5JCzOwd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fGW8DVQTeNX_xjUH3ZL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r5xpIG6T5ZqutWmNK3V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TitleAndEndImage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TitleAndEndImage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4K_dUvWRNuA9NFGkdHBM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HZfU9nM9H86RwoIUeRj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pFAVQYB8eoi2out3NZ0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yXqKa9aYIWY4vz7xMUk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Squ4sUESlim1Wlwp9cv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YEpKxjo_VBazk.hEpIE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yT1Ec4BAn6Vik63UEU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bCyAkS6AQqCa6oXe2UUA"/>
</p:tagLst>
</file>

<file path=ppt/theme/theme1.xml><?xml version="1.0" encoding="utf-8"?>
<a:theme xmlns:a="http://schemas.openxmlformats.org/drawingml/2006/main" name="160817_SG_Presentation_LegalNa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321850"/>
      </a:accent1>
      <a:accent2>
        <a:srgbClr val="3C3C3C"/>
      </a:accent2>
      <a:accent3>
        <a:srgbClr val="00B0AD"/>
      </a:accent3>
      <a:accent4>
        <a:srgbClr val="FAB600"/>
      </a:accent4>
      <a:accent5>
        <a:srgbClr val="878787"/>
      </a:accent5>
      <a:accent6>
        <a:srgbClr val="E6E6E6"/>
      </a:accent6>
      <a:hlink>
        <a:srgbClr val="321850"/>
      </a:hlink>
      <a:folHlink>
        <a:srgbClr val="878787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custClrLst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80%">
      <a:srgbClr val="5A4673"/>
    </a:custClr>
    <a:custClr name="Dark Gray 80%">
      <a:srgbClr val="636363"/>
    </a:custClr>
    <a:custClr name="Turquoise 80%">
      <a:srgbClr val="33C0BD"/>
    </a:custClr>
    <a:custClr name="Sunrise 80%">
      <a:srgbClr val="FBC533"/>
    </a:custClr>
    <a:custClr name="Medium Gray 80%">
      <a:srgbClr val="9F9F9F"/>
    </a:custClr>
    <a:custClr name="Soft Gray 80%">
      <a:srgbClr val="D1D1D1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60%">
      <a:srgbClr val="847496"/>
    </a:custClr>
    <a:custClr name="Dark Gray 60%">
      <a:srgbClr val="8A8A8A"/>
    </a:custClr>
    <a:custClr name="Turquoise 60%">
      <a:srgbClr val="66D0CE"/>
    </a:custClr>
    <a:custClr name="Sunrise 60%">
      <a:srgbClr val="FCD366"/>
    </a:custClr>
    <a:custClr name="Medium Gray 60%">
      <a:srgbClr val="B7B7B7"/>
    </a:custClr>
    <a:custClr name="Soft Gray 60%">
      <a:srgbClr val="DDDDDD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40%">
      <a:srgbClr val="ADA3B9"/>
    </a:custClr>
    <a:custClr name="Dark Gray 40%">
      <a:srgbClr val="B1B1B1"/>
    </a:custClr>
    <a:custClr name="Turquoise 40%">
      <a:srgbClr val="99DEDF"/>
    </a:custClr>
    <a:custClr name="Sunrise 40%">
      <a:srgbClr val="FDE2A3"/>
    </a:custClr>
    <a:custClr name="Medium Gray 40%">
      <a:srgbClr val="CFCFCF"/>
    </a:custClr>
    <a:custClr name="Soft Gray 40%">
      <a:srgbClr val="E8E8E8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20%">
      <a:srgbClr val="D6D1DC"/>
    </a:custClr>
    <a:custClr name="Dark Gray 20%">
      <a:srgbClr val="D8D8D8"/>
    </a:custClr>
    <a:custClr name="Turquoise 20%">
      <a:srgbClr val="CCEFEF"/>
    </a:custClr>
    <a:custClr name="Sunrise 20%">
      <a:srgbClr val="FEF0CC"/>
    </a:custClr>
    <a:custClr name="Medium Gray 20%">
      <a:srgbClr val="E7E7E7"/>
    </a:custClr>
    <a:custClr name="Soft Gray 20%">
      <a:srgbClr val="F4F4F4"/>
    </a:custClr>
  </a:custClrLst>
  <a:extLst>
    <a:ext uri="{05A4C25C-085E-4340-85A3-A5531E510DB2}">
      <thm15:themeFamily xmlns:thm15="http://schemas.microsoft.com/office/thememl/2012/main" name="160817_SG_Presentation_LegalName_v4.potx" id="{A287F18D-E658-4355-9FF6-9770FA9F2EB6}" vid="{6A43E3E4-73DB-420F-9111-E976A9BC7CB7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878787"/>
      </a:accent1>
      <a:accent2>
        <a:srgbClr val="321850"/>
      </a:accent2>
      <a:accent3>
        <a:srgbClr val="00B0AD"/>
      </a:accent3>
      <a:accent4>
        <a:srgbClr val="C6C6C6"/>
      </a:accent4>
      <a:accent5>
        <a:srgbClr val="FAB600"/>
      </a:accent5>
      <a:accent6>
        <a:srgbClr val="3C3C3C"/>
      </a:accent6>
      <a:hlink>
        <a:srgbClr val="321850"/>
      </a:hlink>
      <a:folHlink>
        <a:srgbClr val="954F72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878787"/>
      </a:accent1>
      <a:accent2>
        <a:srgbClr val="321850"/>
      </a:accent2>
      <a:accent3>
        <a:srgbClr val="00B0AD"/>
      </a:accent3>
      <a:accent4>
        <a:srgbClr val="C6C6C6"/>
      </a:accent4>
      <a:accent5>
        <a:srgbClr val="FAB600"/>
      </a:accent5>
      <a:accent6>
        <a:srgbClr val="3C3C3C"/>
      </a:accent6>
      <a:hlink>
        <a:srgbClr val="321850"/>
      </a:hlink>
      <a:folHlink>
        <a:srgbClr val="954F72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FB1D8A736374FA50B06C999FEE8C3" ma:contentTypeVersion="12" ma:contentTypeDescription="Create a new document." ma:contentTypeScope="" ma:versionID="cefe40253c61bfd19b4234dd6f5413da">
  <xsd:schema xmlns:xsd="http://www.w3.org/2001/XMLSchema" xmlns:xs="http://www.w3.org/2001/XMLSchema" xmlns:p="http://schemas.microsoft.com/office/2006/metadata/properties" xmlns:ns2="7a09f094-dfef-497e-9e0f-bd9f04c01edb" xmlns:ns3="bc4357c8-f86f-42d6-9392-2cb66fb1bce7" targetNamespace="http://schemas.microsoft.com/office/2006/metadata/properties" ma:root="true" ma:fieldsID="d921377e86e4a6bcb59db506a1561bb8" ns2:_="" ns3:_="">
    <xsd:import namespace="7a09f094-dfef-497e-9e0f-bd9f04c01edb"/>
    <xsd:import namespace="bc4357c8-f86f-42d6-9392-2cb66fb1bce7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f094-dfef-497e-9e0f-bd9f04c01edb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description="pls. enter the year the annual meeting is prepared for" ma:format="Dropdown" ma:internalName="Year">
      <xsd:simpleType>
        <xsd:restriction base="dms:Choice">
          <xsd:enumeration value="2020"/>
          <xsd:enumeration value="2019"/>
          <xsd:enumeration value="2018"/>
          <xsd:enumeration value="2017"/>
          <xsd:enumeration value="previous"/>
          <xsd:enumeration value="2021"/>
          <xsd:enumeration value="2022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357c8-f86f-42d6-9392-2cb66fb1b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c4357c8-f86f-42d6-9392-2cb66fb1bce7">
      <UserInfo>
        <DisplayName>Hvingel, Lars Rahbek (SGRE TE NG PMO)</DisplayName>
        <AccountId>28</AccountId>
        <AccountType/>
      </UserInfo>
      <UserInfo>
        <DisplayName>Lausten, Xenia (SGRE OF PPM DD)</DisplayName>
        <AccountId>31</AccountId>
        <AccountType/>
      </UserInfo>
      <UserInfo>
        <DisplayName>Heltborg, Louise (SGRE ON NE&amp;ME PM PM-PD2)</DisplayName>
        <AccountId>62</AccountId>
        <AccountType/>
      </UserInfo>
    </SharedWithUsers>
    <Year xmlns="7a09f094-dfef-497e-9e0f-bd9f04c01edb" xsi:nil="true"/>
  </documentManagement>
</p:properties>
</file>

<file path=customXml/itemProps1.xml><?xml version="1.0" encoding="utf-8"?>
<ds:datastoreItem xmlns:ds="http://schemas.openxmlformats.org/officeDocument/2006/customXml" ds:itemID="{C644F04F-4D6D-46A2-9A94-44905A43D0FF}">
  <ds:schemaRefs>
    <ds:schemaRef ds:uri="7a09f094-dfef-497e-9e0f-bd9f04c01edb"/>
    <ds:schemaRef ds:uri="bc4357c8-f86f-42d6-9392-2cb66fb1bc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A46646C-4D58-4E7B-BED6-4A4156CBE8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58988-F4E5-431F-8342-37A38EF70E7A}">
  <ds:schemaRefs>
    <ds:schemaRef ds:uri="7a09f094-dfef-497e-9e0f-bd9f04c01edb"/>
    <ds:schemaRef ds:uri="bc4357c8-f86f-42d6-9392-2cb66fb1bc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160817_SG_Presentation_LegalName</Template>
  <Application>Microsoft Office PowerPoint</Application>
  <PresentationFormat>Widescreen</PresentationFormat>
  <Slides>44</Slides>
  <Notes>28</Notes>
  <HiddenSlides>0</HiddenSlides>
  <ScaleCrop>false</ScaleCrop>
  <HeadingPairs>
    <vt:vector size="4" baseType="variant">
      <vt:variant>
        <vt:lpstr>Tema</vt:lpstr>
      </vt:variant>
      <vt:variant>
        <vt:i4>4</vt:i4>
      </vt:variant>
      <vt:variant>
        <vt:lpstr>Slidetitler</vt:lpstr>
      </vt:variant>
      <vt:variant>
        <vt:i4>44</vt:i4>
      </vt:variant>
    </vt:vector>
  </HeadingPairs>
  <TitlesOfParts>
    <vt:vector size="48" baseType="lpstr">
      <vt:lpstr>160817_SG_Presentation_LegalName</vt:lpstr>
      <vt:lpstr>Slice</vt:lpstr>
      <vt:lpstr>Office Theme</vt:lpstr>
      <vt:lpstr>1_Office Theme</vt:lpstr>
      <vt:lpstr>Generalforsamling 2026</vt:lpstr>
      <vt:lpstr>Agenda:</vt:lpstr>
      <vt:lpstr>Agenda:</vt:lpstr>
      <vt:lpstr>Valg af dirigent og valg af stemmetællere</vt:lpstr>
      <vt:lpstr>PowerPoint-præsentation</vt:lpstr>
      <vt:lpstr>PowerPoint-præsentation</vt:lpstr>
      <vt:lpstr>Agenda:</vt:lpstr>
      <vt:lpstr>Agenda:</vt:lpstr>
      <vt:lpstr>EVENTS 2025</vt:lpstr>
      <vt:lpstr>PowerPoint-præsentation</vt:lpstr>
      <vt:lpstr>Event afholdelse</vt:lpstr>
      <vt:lpstr>PowerPoint-præsentation</vt:lpstr>
      <vt:lpstr>Jonas B. Kramer</vt:lpstr>
      <vt:lpstr>Agenda:</vt:lpstr>
      <vt:lpstr>Regnskab &amp; Budget</vt:lpstr>
      <vt:lpstr>Officielt årsregnskab 2025 for Møllebanden</vt:lpstr>
      <vt:lpstr>Regnskab &amp; Budget</vt:lpstr>
      <vt:lpstr>Agenda:</vt:lpstr>
      <vt:lpstr>Bliv en del af bestyrelsen</vt:lpstr>
      <vt:lpstr>Valg af bestyrelsesmedlemmer​:</vt:lpstr>
      <vt:lpstr>Valg af bestyrelsesmedlemmer​</vt:lpstr>
      <vt:lpstr>Agenda: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Agenda:</vt:lpstr>
      <vt:lpstr>Valg af revisor 2026</vt:lpstr>
      <vt:lpstr>Agenda:</vt:lpstr>
      <vt:lpstr>Resultat af valg</vt:lpstr>
      <vt:lpstr>Agenda:</vt:lpstr>
      <vt:lpstr>Event Maker Recognition Model  Jonas Bernt Kramer &amp; Wolfgang Santl</vt:lpstr>
      <vt:lpstr>  </vt:lpstr>
      <vt:lpstr>  </vt:lpstr>
      <vt:lpstr>  </vt:lpstr>
      <vt:lpstr>  </vt:lpstr>
      <vt:lpstr>  </vt:lpstr>
    </vt:vector>
  </TitlesOfParts>
  <Company>Siemens Gamesa Renewable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Gamesa Renewable Energy</dc:title>
  <dc:creator>Schadwinkel, Tabea (SGRE OF CF S&amp;PR CSE TTS)</dc:creator>
  <cp:revision>2</cp:revision>
  <cp:lastPrinted>2022-02-23T08:40:59Z</cp:lastPrinted>
  <dcterms:created xsi:type="dcterms:W3CDTF">2017-09-08T14:42:31Z</dcterms:created>
  <dcterms:modified xsi:type="dcterms:W3CDTF">2026-06-29T13:58:13Z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AD395587-81CA-45E9-9C79-FEC8D24D0516</vt:lpwstr>
  </property>
  <property fmtid="{D5CDD505-2E9C-101B-9397-08002B2CF9AE}" pid="3" name="ArticulatePath">
    <vt:lpwstr>Präsentation1</vt:lpwstr>
  </property>
  <property fmtid="{D5CDD505-2E9C-101B-9397-08002B2CF9AE}" pid="4" name="_AdHocReviewCycleID">
    <vt:i4>642383614</vt:i4>
  </property>
  <property fmtid="{D5CDD505-2E9C-101B-9397-08002B2CF9AE}" pid="5" name="_NewReviewCycle">
    <vt:lpwstr/>
  </property>
  <property fmtid="{D5CDD505-2E9C-101B-9397-08002B2CF9AE}" pid="6" name="_EmailSubject">
    <vt:lpwstr>PPT master</vt:lpwstr>
  </property>
  <property fmtid="{D5CDD505-2E9C-101B-9397-08002B2CF9AE}" pid="7" name="_AuthorEmail">
    <vt:lpwstr>sanne.petersen@siemens.com</vt:lpwstr>
  </property>
  <property fmtid="{D5CDD505-2E9C-101B-9397-08002B2CF9AE}" pid="8" name="_AuthorEmailDisplayName">
    <vt:lpwstr>Petersen, Sanne Frimor (WP CC IC)</vt:lpwstr>
  </property>
  <property fmtid="{D5CDD505-2E9C-101B-9397-08002B2CF9AE}" pid="9" name="_PreviousAdHocReviewCycleID">
    <vt:i4>-847589312</vt:i4>
  </property>
  <property fmtid="{D5CDD505-2E9C-101B-9397-08002B2CF9AE}" pid="10" name="ContentTypeId">
    <vt:lpwstr>0x010100E26FB1D8A736374FA50B06C999FEE8C3</vt:lpwstr>
  </property>
  <property fmtid="{D5CDD505-2E9C-101B-9397-08002B2CF9AE}" pid="11" name="MSIP_Label_6013f521-439d-4e48-8e98-41ab6c596aa7_Enabled">
    <vt:lpwstr>true</vt:lpwstr>
  </property>
  <property fmtid="{D5CDD505-2E9C-101B-9397-08002B2CF9AE}" pid="12" name="MSIP_Label_6013f521-439d-4e48-8e98-41ab6c596aa7_SetDate">
    <vt:lpwstr>2021-02-17T15:00:17Z</vt:lpwstr>
  </property>
  <property fmtid="{D5CDD505-2E9C-101B-9397-08002B2CF9AE}" pid="13" name="MSIP_Label_6013f521-439d-4e48-8e98-41ab6c596aa7_Method">
    <vt:lpwstr>Standard</vt:lpwstr>
  </property>
  <property fmtid="{D5CDD505-2E9C-101B-9397-08002B2CF9AE}" pid="14" name="MSIP_Label_6013f521-439d-4e48-8e98-41ab6c596aa7_Name">
    <vt:lpwstr>6013f521-439d-4e48-8e98-41ab6c596aa7</vt:lpwstr>
  </property>
  <property fmtid="{D5CDD505-2E9C-101B-9397-08002B2CF9AE}" pid="15" name="MSIP_Label_6013f521-439d-4e48-8e98-41ab6c596aa7_SiteId">
    <vt:lpwstr>12f921d8-f30d-4596-a652-7045b338485a</vt:lpwstr>
  </property>
  <property fmtid="{D5CDD505-2E9C-101B-9397-08002B2CF9AE}" pid="16" name="MSIP_Label_6013f521-439d-4e48-8e98-41ab6c596aa7_ActionId">
    <vt:lpwstr/>
  </property>
  <property fmtid="{D5CDD505-2E9C-101B-9397-08002B2CF9AE}" pid="17" name="MSIP_Label_6013f521-439d-4e48-8e98-41ab6c596aa7_ContentBits">
    <vt:lpwstr>0</vt:lpwstr>
  </property>
  <property fmtid="{D5CDD505-2E9C-101B-9397-08002B2CF9AE}" pid="18" name="MSIP_Label_36791f77-3d39-4d72-9277-ac879ec799ed_Enabled">
    <vt:lpwstr>true</vt:lpwstr>
  </property>
  <property fmtid="{D5CDD505-2E9C-101B-9397-08002B2CF9AE}" pid="19" name="MSIP_Label_36791f77-3d39-4d72-9277-ac879ec799ed_SetDate">
    <vt:lpwstr>2026-02-17T15:53:25Z</vt:lpwstr>
  </property>
  <property fmtid="{D5CDD505-2E9C-101B-9397-08002B2CF9AE}" pid="20" name="MSIP_Label_36791f77-3d39-4d72-9277-ac879ec799ed_Method">
    <vt:lpwstr>Standard</vt:lpwstr>
  </property>
  <property fmtid="{D5CDD505-2E9C-101B-9397-08002B2CF9AE}" pid="21" name="MSIP_Label_36791f77-3d39-4d72-9277-ac879ec799ed_Name">
    <vt:lpwstr>restricted-default</vt:lpwstr>
  </property>
  <property fmtid="{D5CDD505-2E9C-101B-9397-08002B2CF9AE}" pid="22" name="MSIP_Label_36791f77-3d39-4d72-9277-ac879ec799ed_SiteId">
    <vt:lpwstr>254ba93e-1f6f-48f3-90e6-e2766664b477</vt:lpwstr>
  </property>
  <property fmtid="{D5CDD505-2E9C-101B-9397-08002B2CF9AE}" pid="23" name="MSIP_Label_36791f77-3d39-4d72-9277-ac879ec799ed_ActionId">
    <vt:lpwstr>1ff6e005-ef95-4a08-9d98-c31c0e3af6e8</vt:lpwstr>
  </property>
  <property fmtid="{D5CDD505-2E9C-101B-9397-08002B2CF9AE}" pid="24" name="MSIP_Label_36791f77-3d39-4d72-9277-ac879ec799ed_ContentBits">
    <vt:lpwstr>0</vt:lpwstr>
  </property>
  <property fmtid="{D5CDD505-2E9C-101B-9397-08002B2CF9AE}" pid="25" name="MSIP_Label_36791f77-3d39-4d72-9277-ac879ec799ed_Tag">
    <vt:lpwstr>10, 3, 0, 1</vt:lpwstr>
  </property>
</Properties>
</file>